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handoutMasterIdLst>
    <p:handoutMasterId r:id="rId34"/>
  </p:handoutMasterIdLst>
  <p:sldIdLst>
    <p:sldId id="257" r:id="rId5"/>
    <p:sldId id="283" r:id="rId6"/>
    <p:sldId id="259" r:id="rId7"/>
    <p:sldId id="268" r:id="rId8"/>
    <p:sldId id="266" r:id="rId9"/>
    <p:sldId id="281" r:id="rId10"/>
    <p:sldId id="263" r:id="rId11"/>
    <p:sldId id="262" r:id="rId12"/>
    <p:sldId id="280" r:id="rId13"/>
    <p:sldId id="264" r:id="rId14"/>
    <p:sldId id="303" r:id="rId15"/>
    <p:sldId id="270" r:id="rId16"/>
    <p:sldId id="304" r:id="rId17"/>
    <p:sldId id="305" r:id="rId18"/>
    <p:sldId id="307" r:id="rId19"/>
    <p:sldId id="306" r:id="rId20"/>
    <p:sldId id="297" r:id="rId21"/>
    <p:sldId id="298" r:id="rId22"/>
    <p:sldId id="302" r:id="rId23"/>
    <p:sldId id="276" r:id="rId24"/>
    <p:sldId id="265" r:id="rId25"/>
    <p:sldId id="290" r:id="rId26"/>
    <p:sldId id="291" r:id="rId27"/>
    <p:sldId id="292" r:id="rId28"/>
    <p:sldId id="269" r:id="rId29"/>
    <p:sldId id="275" r:id="rId30"/>
    <p:sldId id="272" r:id="rId31"/>
    <p:sldId id="279" r:id="rId32"/>
  </p:sldIdLst>
  <p:sldSz cx="9144000" cy="6858000" type="screen4x3"/>
  <p:notesSz cx="6819900" cy="9918700"/>
  <p:defaultTextStyle>
    <a:defPPr>
      <a:defRPr lang="en-AU"/>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4">
          <p15:clr>
            <a:srgbClr val="A4A3A4"/>
          </p15:clr>
        </p15:guide>
        <p15:guide id="2" pos="214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757" autoAdjust="0"/>
  </p:normalViewPr>
  <p:slideViewPr>
    <p:cSldViewPr>
      <p:cViewPr varScale="1">
        <p:scale>
          <a:sx n="73" d="100"/>
          <a:sy n="73" d="100"/>
        </p:scale>
        <p:origin x="48" y="48"/>
      </p:cViewPr>
      <p:guideLst>
        <p:guide orient="horz" pos="2160"/>
        <p:guide pos="2880"/>
      </p:guideLst>
    </p:cSldViewPr>
  </p:slideViewPr>
  <p:notesTextViewPr>
    <p:cViewPr>
      <p:scale>
        <a:sx n="100" d="100"/>
        <a:sy n="100" d="100"/>
      </p:scale>
      <p:origin x="0" y="0"/>
    </p:cViewPr>
  </p:notesTextViewPr>
  <p:sorterViewPr>
    <p:cViewPr>
      <p:scale>
        <a:sx n="90" d="100"/>
        <a:sy n="90" d="100"/>
      </p:scale>
      <p:origin x="0" y="1194"/>
    </p:cViewPr>
  </p:sorterViewPr>
  <p:notesViewPr>
    <p:cSldViewPr>
      <p:cViewPr varScale="1">
        <p:scale>
          <a:sx n="100" d="100"/>
          <a:sy n="100" d="100"/>
        </p:scale>
        <p:origin x="-3600" y="-108"/>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925" cy="4953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sz="quarter" idx="1"/>
          </p:nvPr>
        </p:nvSpPr>
        <p:spPr>
          <a:xfrm>
            <a:off x="3862388" y="0"/>
            <a:ext cx="2955925" cy="495300"/>
          </a:xfrm>
          <a:prstGeom prst="rect">
            <a:avLst/>
          </a:prstGeom>
        </p:spPr>
        <p:txBody>
          <a:bodyPr vert="horz" lIns="91440" tIns="45720" rIns="91440" bIns="45720" rtlCol="0"/>
          <a:lstStyle>
            <a:lvl1pPr algn="r">
              <a:defRPr sz="1200"/>
            </a:lvl1pPr>
          </a:lstStyle>
          <a:p>
            <a:fld id="{978F0DA2-6F35-47CD-8C92-E81D41405C2F}" type="datetimeFigureOut">
              <a:rPr lang="en-AU" smtClean="0"/>
              <a:t>7/03/2019</a:t>
            </a:fld>
            <a:endParaRPr lang="en-AU" dirty="0"/>
          </a:p>
        </p:txBody>
      </p:sp>
      <p:sp>
        <p:nvSpPr>
          <p:cNvPr id="4" name="Footer Placeholder 3"/>
          <p:cNvSpPr>
            <a:spLocks noGrp="1"/>
          </p:cNvSpPr>
          <p:nvPr>
            <p:ph type="ftr" sz="quarter" idx="2"/>
          </p:nvPr>
        </p:nvSpPr>
        <p:spPr>
          <a:xfrm>
            <a:off x="0" y="9421813"/>
            <a:ext cx="2955925" cy="495300"/>
          </a:xfrm>
          <a:prstGeom prst="rect">
            <a:avLst/>
          </a:prstGeom>
        </p:spPr>
        <p:txBody>
          <a:bodyPr vert="horz" lIns="91440" tIns="45720" rIns="91440" bIns="45720" rtlCol="0" anchor="b"/>
          <a:lstStyle>
            <a:lvl1pPr algn="l">
              <a:defRPr sz="1200"/>
            </a:lvl1pPr>
          </a:lstStyle>
          <a:p>
            <a:endParaRPr lang="en-AU" dirty="0"/>
          </a:p>
        </p:txBody>
      </p:sp>
      <p:sp>
        <p:nvSpPr>
          <p:cNvPr id="5" name="Slide Number Placeholder 4"/>
          <p:cNvSpPr>
            <a:spLocks noGrp="1"/>
          </p:cNvSpPr>
          <p:nvPr>
            <p:ph type="sldNum" sz="quarter" idx="3"/>
          </p:nvPr>
        </p:nvSpPr>
        <p:spPr>
          <a:xfrm>
            <a:off x="3862388" y="9421813"/>
            <a:ext cx="2955925" cy="495300"/>
          </a:xfrm>
          <a:prstGeom prst="rect">
            <a:avLst/>
          </a:prstGeom>
        </p:spPr>
        <p:txBody>
          <a:bodyPr vert="horz" lIns="91440" tIns="45720" rIns="91440" bIns="45720" rtlCol="0" anchor="b"/>
          <a:lstStyle>
            <a:lvl1pPr algn="r">
              <a:defRPr sz="1200"/>
            </a:lvl1pPr>
          </a:lstStyle>
          <a:p>
            <a:fld id="{9E0D5B74-CF7F-4087-83A3-9DAD1914D04E}" type="slidenum">
              <a:rPr lang="en-AU" smtClean="0"/>
              <a:t>‹#›</a:t>
            </a:fld>
            <a:endParaRPr lang="en-AU" dirty="0"/>
          </a:p>
        </p:txBody>
      </p:sp>
    </p:spTree>
    <p:extLst>
      <p:ext uri="{BB962C8B-B14F-4D97-AF65-F5344CB8AC3E}">
        <p14:creationId xmlns:p14="http://schemas.microsoft.com/office/powerpoint/2010/main" val="102935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AU" dirty="0"/>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eaLnBrk="1" hangingPunct="1">
              <a:defRPr sz="1200">
                <a:latin typeface="Arial" charset="0"/>
              </a:defRPr>
            </a:lvl1pPr>
          </a:lstStyle>
          <a:p>
            <a:pPr>
              <a:defRPr/>
            </a:pPr>
            <a:fld id="{64497F55-4640-43A7-86FC-D741B6929E5D}" type="datetimeFigureOut">
              <a:rPr lang="en-AU"/>
              <a:pPr>
                <a:defRPr/>
              </a:pPr>
              <a:t>7/03/2019</a:t>
            </a:fld>
            <a:endParaRPr lang="en-AU" dirty="0"/>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pPr lvl="0"/>
            <a:endParaRPr lang="en-AU" noProof="0" dirty="0" smtClean="0"/>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AU" dirty="0"/>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115565DF-C2EC-48A9-84CF-913B1377BD17}" type="slidenum">
              <a:rPr lang="en-AU" altLang="en-US"/>
              <a:pPr/>
              <a:t>‹#›</a:t>
            </a:fld>
            <a:endParaRPr lang="en-AU" altLang="en-US" dirty="0"/>
          </a:p>
        </p:txBody>
      </p:sp>
    </p:spTree>
    <p:extLst>
      <p:ext uri="{BB962C8B-B14F-4D97-AF65-F5344CB8AC3E}">
        <p14:creationId xmlns:p14="http://schemas.microsoft.com/office/powerpoint/2010/main" val="20318046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1</a:t>
            </a:fld>
            <a:endParaRPr lang="en-AU" altLang="en-US" dirty="0"/>
          </a:p>
        </p:txBody>
      </p:sp>
    </p:spTree>
    <p:extLst>
      <p:ext uri="{BB962C8B-B14F-4D97-AF65-F5344CB8AC3E}">
        <p14:creationId xmlns:p14="http://schemas.microsoft.com/office/powerpoint/2010/main" val="2264569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a:t>
            </a:fld>
            <a:endParaRPr lang="en-AU" altLang="en-US" dirty="0"/>
          </a:p>
        </p:txBody>
      </p:sp>
    </p:spTree>
    <p:extLst>
      <p:ext uri="{BB962C8B-B14F-4D97-AF65-F5344CB8AC3E}">
        <p14:creationId xmlns:p14="http://schemas.microsoft.com/office/powerpoint/2010/main" val="3222382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3</a:t>
            </a:fld>
            <a:endParaRPr lang="en-AU" altLang="en-US" dirty="0"/>
          </a:p>
        </p:txBody>
      </p:sp>
    </p:spTree>
    <p:extLst>
      <p:ext uri="{BB962C8B-B14F-4D97-AF65-F5344CB8AC3E}">
        <p14:creationId xmlns:p14="http://schemas.microsoft.com/office/powerpoint/2010/main" val="476610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aseline="0" dirty="0" smtClean="0"/>
              <a:t> </a:t>
            </a:r>
          </a:p>
          <a:p>
            <a:endParaRPr lang="en-AU" dirty="0"/>
          </a:p>
        </p:txBody>
      </p:sp>
      <p:sp>
        <p:nvSpPr>
          <p:cNvPr id="4" name="Slide Number Placeholder 3"/>
          <p:cNvSpPr>
            <a:spLocks noGrp="1"/>
          </p:cNvSpPr>
          <p:nvPr>
            <p:ph type="sldNum" sz="quarter" idx="10"/>
          </p:nvPr>
        </p:nvSpPr>
        <p:spPr/>
        <p:txBody>
          <a:bodyPr/>
          <a:lstStyle/>
          <a:p>
            <a:fld id="{08EF70E1-2C47-4203-9F87-A9D5982F8E80}" type="slidenum">
              <a:rPr lang="en-AU" smtClean="0"/>
              <a:t>4</a:t>
            </a:fld>
            <a:endParaRPr lang="en-AU" dirty="0"/>
          </a:p>
        </p:txBody>
      </p:sp>
    </p:spTree>
    <p:extLst>
      <p:ext uri="{BB962C8B-B14F-4D97-AF65-F5344CB8AC3E}">
        <p14:creationId xmlns:p14="http://schemas.microsoft.com/office/powerpoint/2010/main" val="618414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5</a:t>
            </a:fld>
            <a:endParaRPr lang="en-AU" altLang="en-US" dirty="0"/>
          </a:p>
        </p:txBody>
      </p:sp>
    </p:spTree>
    <p:extLst>
      <p:ext uri="{BB962C8B-B14F-4D97-AF65-F5344CB8AC3E}">
        <p14:creationId xmlns:p14="http://schemas.microsoft.com/office/powerpoint/2010/main" val="1042499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6</a:t>
            </a:fld>
            <a:endParaRPr lang="en-AU" altLang="en-US" dirty="0"/>
          </a:p>
        </p:txBody>
      </p:sp>
    </p:spTree>
    <p:extLst>
      <p:ext uri="{BB962C8B-B14F-4D97-AF65-F5344CB8AC3E}">
        <p14:creationId xmlns:p14="http://schemas.microsoft.com/office/powerpoint/2010/main" val="2406601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7</a:t>
            </a:fld>
            <a:endParaRPr lang="en-AU" altLang="en-US" dirty="0"/>
          </a:p>
        </p:txBody>
      </p:sp>
    </p:spTree>
    <p:extLst>
      <p:ext uri="{BB962C8B-B14F-4D97-AF65-F5344CB8AC3E}">
        <p14:creationId xmlns:p14="http://schemas.microsoft.com/office/powerpoint/2010/main" val="919300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8</a:t>
            </a:fld>
            <a:endParaRPr lang="en-AU" altLang="en-US" dirty="0"/>
          </a:p>
        </p:txBody>
      </p:sp>
    </p:spTree>
    <p:extLst>
      <p:ext uri="{BB962C8B-B14F-4D97-AF65-F5344CB8AC3E}">
        <p14:creationId xmlns:p14="http://schemas.microsoft.com/office/powerpoint/2010/main" val="2860646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9</a:t>
            </a:fld>
            <a:endParaRPr lang="en-AU" altLang="en-US" dirty="0"/>
          </a:p>
        </p:txBody>
      </p:sp>
    </p:spTree>
    <p:extLst>
      <p:ext uri="{BB962C8B-B14F-4D97-AF65-F5344CB8AC3E}">
        <p14:creationId xmlns:p14="http://schemas.microsoft.com/office/powerpoint/2010/main" val="3582732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10</a:t>
            </a:fld>
            <a:endParaRPr lang="en-AU" altLang="en-US" dirty="0"/>
          </a:p>
        </p:txBody>
      </p:sp>
    </p:spTree>
    <p:extLst>
      <p:ext uri="{BB962C8B-B14F-4D97-AF65-F5344CB8AC3E}">
        <p14:creationId xmlns:p14="http://schemas.microsoft.com/office/powerpoint/2010/main" val="107759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Workshop starts 130pm</a:t>
            </a:r>
          </a:p>
          <a:p>
            <a:pPr marL="0" marR="0" indent="0" algn="l" defTabSz="914400" rtl="0" eaLnBrk="1" fontAlgn="auto" latinLnBrk="0" hangingPunct="1">
              <a:lnSpc>
                <a:spcPct val="100000"/>
              </a:lnSpc>
              <a:spcBef>
                <a:spcPts val="0"/>
              </a:spcBef>
              <a:spcAft>
                <a:spcPts val="0"/>
              </a:spcAft>
              <a:buClrTx/>
              <a:buSzTx/>
              <a:buFontTx/>
              <a:buNone/>
              <a:tabLst/>
              <a:defRPr/>
            </a:pPr>
            <a:r>
              <a:rPr lang="en-AU" baseline="0" dirty="0" smtClean="0"/>
              <a:t>1.30  to 1.35pm -</a:t>
            </a:r>
            <a:r>
              <a:rPr lang="en-AU" dirty="0" smtClean="0"/>
              <a:t>Gavin's introduction and history</a:t>
            </a:r>
            <a:endParaRPr lang="en-AU" baseline="0" dirty="0" smtClean="0"/>
          </a:p>
          <a:p>
            <a:endParaRPr lang="en-AU" baseline="0" dirty="0" smtClean="0"/>
          </a:p>
          <a:p>
            <a:r>
              <a:rPr lang="en-AU" baseline="0" dirty="0" smtClean="0"/>
              <a:t>1.35  to 1.40 – Paula </a:t>
            </a:r>
          </a:p>
          <a:p>
            <a:r>
              <a:rPr lang="en-AU" baseline="0" dirty="0" smtClean="0"/>
              <a:t>1.40  to  1.45 - Fred</a:t>
            </a:r>
          </a:p>
          <a:p>
            <a:r>
              <a:rPr lang="en-AU" baseline="0" dirty="0" smtClean="0"/>
              <a:t>1.45  to 1.50 – Belle </a:t>
            </a:r>
          </a:p>
          <a:p>
            <a:endParaRPr lang="en-AU" dirty="0"/>
          </a:p>
        </p:txBody>
      </p:sp>
      <p:sp>
        <p:nvSpPr>
          <p:cNvPr id="4" name="Slide Number Placeholder 3"/>
          <p:cNvSpPr>
            <a:spLocks noGrp="1"/>
          </p:cNvSpPr>
          <p:nvPr>
            <p:ph type="sldNum" sz="quarter" idx="10"/>
          </p:nvPr>
        </p:nvSpPr>
        <p:spPr/>
        <p:txBody>
          <a:bodyPr/>
          <a:lstStyle/>
          <a:p>
            <a:fld id="{08EF70E1-2C47-4203-9F87-A9D5982F8E80}" type="slidenum">
              <a:rPr lang="en-AU" smtClean="0"/>
              <a:t>12</a:t>
            </a:fld>
            <a:endParaRPr lang="en-AU" dirty="0"/>
          </a:p>
        </p:txBody>
      </p:sp>
    </p:spTree>
    <p:extLst>
      <p:ext uri="{BB962C8B-B14F-4D97-AF65-F5344CB8AC3E}">
        <p14:creationId xmlns:p14="http://schemas.microsoft.com/office/powerpoint/2010/main" val="618414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20</a:t>
            </a:fld>
            <a:endParaRPr lang="en-AU" altLang="en-US" dirty="0"/>
          </a:p>
        </p:txBody>
      </p:sp>
    </p:spTree>
    <p:extLst>
      <p:ext uri="{BB962C8B-B14F-4D97-AF65-F5344CB8AC3E}">
        <p14:creationId xmlns:p14="http://schemas.microsoft.com/office/powerpoint/2010/main" val="3803505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21</a:t>
            </a:fld>
            <a:endParaRPr lang="en-AU" altLang="en-US" dirty="0"/>
          </a:p>
        </p:txBody>
      </p:sp>
    </p:spTree>
    <p:extLst>
      <p:ext uri="{BB962C8B-B14F-4D97-AF65-F5344CB8AC3E}">
        <p14:creationId xmlns:p14="http://schemas.microsoft.com/office/powerpoint/2010/main" val="1374116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22</a:t>
            </a:fld>
            <a:endParaRPr lang="en-AU" altLang="en-US" dirty="0"/>
          </a:p>
        </p:txBody>
      </p:sp>
    </p:spTree>
    <p:extLst>
      <p:ext uri="{BB962C8B-B14F-4D97-AF65-F5344CB8AC3E}">
        <p14:creationId xmlns:p14="http://schemas.microsoft.com/office/powerpoint/2010/main" val="270667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23</a:t>
            </a:fld>
            <a:endParaRPr lang="en-AU" altLang="en-US" dirty="0"/>
          </a:p>
        </p:txBody>
      </p:sp>
    </p:spTree>
    <p:extLst>
      <p:ext uri="{BB962C8B-B14F-4D97-AF65-F5344CB8AC3E}">
        <p14:creationId xmlns:p14="http://schemas.microsoft.com/office/powerpoint/2010/main" val="21531071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115565DF-C2EC-48A9-84CF-913B1377BD17}" type="slidenum">
              <a:rPr lang="en-AU" altLang="en-US" smtClean="0"/>
              <a:pPr/>
              <a:t>24</a:t>
            </a:fld>
            <a:endParaRPr lang="en-AU" altLang="en-US" dirty="0"/>
          </a:p>
        </p:txBody>
      </p:sp>
    </p:spTree>
    <p:extLst>
      <p:ext uri="{BB962C8B-B14F-4D97-AF65-F5344CB8AC3E}">
        <p14:creationId xmlns:p14="http://schemas.microsoft.com/office/powerpoint/2010/main" val="24376016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307138"/>
            <a:ext cx="91440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AU"/>
          </a:p>
        </p:txBody>
      </p:sp>
    </p:spTree>
    <p:extLst>
      <p:ext uri="{BB962C8B-B14F-4D97-AF65-F5344CB8AC3E}">
        <p14:creationId xmlns:p14="http://schemas.microsoft.com/office/powerpoint/2010/main" val="287291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28596" y="1571612"/>
            <a:ext cx="8229600" cy="1143000"/>
          </a:xfrm>
        </p:spPr>
        <p:txBody>
          <a:bodyPr/>
          <a:lstStyle/>
          <a:p>
            <a:r>
              <a:rPr lang="en-US" smtClean="0"/>
              <a:t>Click to edit Master title style</a:t>
            </a:r>
            <a:endParaRPr lang="en-AU"/>
          </a:p>
        </p:txBody>
      </p:sp>
      <p:sp>
        <p:nvSpPr>
          <p:cNvPr id="3" name="Content Placeholder 2"/>
          <p:cNvSpPr>
            <a:spLocks noGrp="1"/>
          </p:cNvSpPr>
          <p:nvPr>
            <p:ph idx="1"/>
          </p:nvPr>
        </p:nvSpPr>
        <p:spPr>
          <a:xfrm>
            <a:off x="457200" y="3286124"/>
            <a:ext cx="8229600" cy="28400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4" name="Rectangle 17"/>
          <p:cNvSpPr>
            <a:spLocks noGrp="1" noChangeArrowheads="1"/>
          </p:cNvSpPr>
          <p:nvPr>
            <p:ph type="body" idx="10"/>
          </p:nvPr>
        </p:nvSpPr>
        <p:spPr>
          <a:xfrm>
            <a:off x="395288" y="2852738"/>
            <a:ext cx="8208962" cy="3529012"/>
          </a:xfrm>
        </p:spPr>
        <p:txBody>
          <a:bodyPr/>
          <a:lstStyle/>
          <a:p>
            <a:pPr lvl="0"/>
            <a:r>
              <a:rPr lang="en-US" smtClean="0"/>
              <a:t>Click to edit Master text styles</a:t>
            </a:r>
          </a:p>
        </p:txBody>
      </p:sp>
    </p:spTree>
    <p:extLst>
      <p:ext uri="{BB962C8B-B14F-4D97-AF65-F5344CB8AC3E}">
        <p14:creationId xmlns:p14="http://schemas.microsoft.com/office/powerpoint/2010/main" val="3352106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AU"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6" name="Rectangle 6"/>
          <p:cNvSpPr>
            <a:spLocks noGrp="1" noChangeArrowheads="1"/>
          </p:cNvSpPr>
          <p:nvPr>
            <p:ph type="sldNum" sz="quarter" idx="12"/>
          </p:nvPr>
        </p:nvSpPr>
        <p:spPr>
          <a:ln/>
        </p:spPr>
        <p:txBody>
          <a:bodyPr/>
          <a:lstStyle>
            <a:lvl1pPr>
              <a:defRPr/>
            </a:lvl1pPr>
          </a:lstStyle>
          <a:p>
            <a:fld id="{F292B2B6-8A81-45FA-B7C0-191FE61BDDCD}" type="slidenum">
              <a:rPr lang="en-AU" altLang="en-US"/>
              <a:pPr/>
              <a:t>‹#›</a:t>
            </a:fld>
            <a:endParaRPr lang="en-AU" altLang="en-US" dirty="0"/>
          </a:p>
        </p:txBody>
      </p:sp>
    </p:spTree>
    <p:extLst>
      <p:ext uri="{BB962C8B-B14F-4D97-AF65-F5344CB8AC3E}">
        <p14:creationId xmlns:p14="http://schemas.microsoft.com/office/powerpoint/2010/main" val="3304535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AU"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7" name="Rectangle 6"/>
          <p:cNvSpPr>
            <a:spLocks noGrp="1" noChangeArrowheads="1"/>
          </p:cNvSpPr>
          <p:nvPr>
            <p:ph type="sldNum" sz="quarter" idx="12"/>
          </p:nvPr>
        </p:nvSpPr>
        <p:spPr>
          <a:ln/>
        </p:spPr>
        <p:txBody>
          <a:bodyPr/>
          <a:lstStyle>
            <a:lvl1pPr>
              <a:defRPr/>
            </a:lvl1pPr>
          </a:lstStyle>
          <a:p>
            <a:fld id="{B480A86B-2BBA-42E4-9D56-43D669865882}" type="slidenum">
              <a:rPr lang="en-AU" altLang="en-US"/>
              <a:pPr/>
              <a:t>‹#›</a:t>
            </a:fld>
            <a:endParaRPr lang="en-AU" altLang="en-US" dirty="0"/>
          </a:p>
        </p:txBody>
      </p:sp>
    </p:spTree>
    <p:extLst>
      <p:ext uri="{BB962C8B-B14F-4D97-AF65-F5344CB8AC3E}">
        <p14:creationId xmlns:p14="http://schemas.microsoft.com/office/powerpoint/2010/main" val="3988832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AU"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9" name="Rectangle 6"/>
          <p:cNvSpPr>
            <a:spLocks noGrp="1" noChangeArrowheads="1"/>
          </p:cNvSpPr>
          <p:nvPr>
            <p:ph type="sldNum" sz="quarter" idx="12"/>
          </p:nvPr>
        </p:nvSpPr>
        <p:spPr>
          <a:ln/>
        </p:spPr>
        <p:txBody>
          <a:bodyPr/>
          <a:lstStyle>
            <a:lvl1pPr>
              <a:defRPr/>
            </a:lvl1pPr>
          </a:lstStyle>
          <a:p>
            <a:fld id="{58601D76-B911-46E3-AF69-84A8786AB4C9}" type="slidenum">
              <a:rPr lang="en-AU" altLang="en-US"/>
              <a:pPr/>
              <a:t>‹#›</a:t>
            </a:fld>
            <a:endParaRPr lang="en-AU" altLang="en-US" dirty="0"/>
          </a:p>
        </p:txBody>
      </p:sp>
    </p:spTree>
    <p:extLst>
      <p:ext uri="{BB962C8B-B14F-4D97-AF65-F5344CB8AC3E}">
        <p14:creationId xmlns:p14="http://schemas.microsoft.com/office/powerpoint/2010/main" val="1938678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AU"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5" name="Rectangle 6"/>
          <p:cNvSpPr>
            <a:spLocks noGrp="1" noChangeArrowheads="1"/>
          </p:cNvSpPr>
          <p:nvPr>
            <p:ph type="sldNum" sz="quarter" idx="12"/>
          </p:nvPr>
        </p:nvSpPr>
        <p:spPr>
          <a:ln/>
        </p:spPr>
        <p:txBody>
          <a:bodyPr/>
          <a:lstStyle>
            <a:lvl1pPr>
              <a:defRPr/>
            </a:lvl1pPr>
          </a:lstStyle>
          <a:p>
            <a:fld id="{99C91039-4063-472C-822B-E94BEA421AAA}" type="slidenum">
              <a:rPr lang="en-AU" altLang="en-US"/>
              <a:pPr/>
              <a:t>‹#›</a:t>
            </a:fld>
            <a:endParaRPr lang="en-AU" altLang="en-US" dirty="0"/>
          </a:p>
        </p:txBody>
      </p:sp>
    </p:spTree>
    <p:extLst>
      <p:ext uri="{BB962C8B-B14F-4D97-AF65-F5344CB8AC3E}">
        <p14:creationId xmlns:p14="http://schemas.microsoft.com/office/powerpoint/2010/main" val="1931714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AU"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4" name="Rectangle 6"/>
          <p:cNvSpPr>
            <a:spLocks noGrp="1" noChangeArrowheads="1"/>
          </p:cNvSpPr>
          <p:nvPr>
            <p:ph type="sldNum" sz="quarter" idx="12"/>
          </p:nvPr>
        </p:nvSpPr>
        <p:spPr>
          <a:ln/>
        </p:spPr>
        <p:txBody>
          <a:bodyPr/>
          <a:lstStyle>
            <a:lvl1pPr>
              <a:defRPr/>
            </a:lvl1pPr>
          </a:lstStyle>
          <a:p>
            <a:fld id="{55C8D500-C3AF-4542-BA59-A1C6D824D2FC}" type="slidenum">
              <a:rPr lang="en-AU" altLang="en-US"/>
              <a:pPr/>
              <a:t>‹#›</a:t>
            </a:fld>
            <a:endParaRPr lang="en-AU" altLang="en-US" dirty="0"/>
          </a:p>
        </p:txBody>
      </p:sp>
    </p:spTree>
    <p:extLst>
      <p:ext uri="{BB962C8B-B14F-4D97-AF65-F5344CB8AC3E}">
        <p14:creationId xmlns:p14="http://schemas.microsoft.com/office/powerpoint/2010/main" val="2705044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7" name="Rectangle 6"/>
          <p:cNvSpPr>
            <a:spLocks noGrp="1" noChangeArrowheads="1"/>
          </p:cNvSpPr>
          <p:nvPr>
            <p:ph type="sldNum" sz="quarter" idx="12"/>
          </p:nvPr>
        </p:nvSpPr>
        <p:spPr>
          <a:ln/>
        </p:spPr>
        <p:txBody>
          <a:bodyPr/>
          <a:lstStyle>
            <a:lvl1pPr>
              <a:defRPr/>
            </a:lvl1pPr>
          </a:lstStyle>
          <a:p>
            <a:fld id="{D9095772-EDA3-4553-B1E7-C3A155843157}" type="slidenum">
              <a:rPr lang="en-AU" altLang="en-US"/>
              <a:pPr/>
              <a:t>‹#›</a:t>
            </a:fld>
            <a:endParaRPr lang="en-AU" altLang="en-US" dirty="0"/>
          </a:p>
        </p:txBody>
      </p:sp>
    </p:spTree>
    <p:extLst>
      <p:ext uri="{BB962C8B-B14F-4D97-AF65-F5344CB8AC3E}">
        <p14:creationId xmlns:p14="http://schemas.microsoft.com/office/powerpoint/2010/main" val="2526912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AU"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AU"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7" name="Rectangle 6"/>
          <p:cNvSpPr>
            <a:spLocks noGrp="1" noChangeArrowheads="1"/>
          </p:cNvSpPr>
          <p:nvPr>
            <p:ph type="sldNum" sz="quarter" idx="12"/>
          </p:nvPr>
        </p:nvSpPr>
        <p:spPr>
          <a:ln/>
        </p:spPr>
        <p:txBody>
          <a:bodyPr/>
          <a:lstStyle>
            <a:lvl1pPr>
              <a:defRPr/>
            </a:lvl1pPr>
          </a:lstStyle>
          <a:p>
            <a:fld id="{702C9407-BD30-4ED9-BAC3-ADDA887BF7A1}" type="slidenum">
              <a:rPr lang="en-AU" altLang="en-US"/>
              <a:pPr/>
              <a:t>‹#›</a:t>
            </a:fld>
            <a:endParaRPr lang="en-AU" altLang="en-US" dirty="0"/>
          </a:p>
        </p:txBody>
      </p:sp>
    </p:spTree>
    <p:extLst>
      <p:ext uri="{BB962C8B-B14F-4D97-AF65-F5344CB8AC3E}">
        <p14:creationId xmlns:p14="http://schemas.microsoft.com/office/powerpoint/2010/main" val="834242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6" name="Rectangle 6"/>
          <p:cNvSpPr>
            <a:spLocks noGrp="1" noChangeArrowheads="1"/>
          </p:cNvSpPr>
          <p:nvPr>
            <p:ph type="sldNum" sz="quarter" idx="12"/>
          </p:nvPr>
        </p:nvSpPr>
        <p:spPr>
          <a:ln/>
        </p:spPr>
        <p:txBody>
          <a:bodyPr/>
          <a:lstStyle>
            <a:lvl1pPr>
              <a:defRPr/>
            </a:lvl1pPr>
          </a:lstStyle>
          <a:p>
            <a:fld id="{EBC43E73-E4FC-4003-A29A-4541151FF9C5}" type="slidenum">
              <a:rPr lang="en-AU" altLang="en-US"/>
              <a:pPr/>
              <a:t>‹#›</a:t>
            </a:fld>
            <a:endParaRPr lang="en-AU" altLang="en-US" dirty="0"/>
          </a:p>
        </p:txBody>
      </p:sp>
    </p:spTree>
    <p:extLst>
      <p:ext uri="{BB962C8B-B14F-4D97-AF65-F5344CB8AC3E}">
        <p14:creationId xmlns:p14="http://schemas.microsoft.com/office/powerpoint/2010/main" val="26588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AU"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AU" dirty="0"/>
          </a:p>
        </p:txBody>
      </p:sp>
      <p:sp>
        <p:nvSpPr>
          <p:cNvPr id="6" name="Rectangle 6"/>
          <p:cNvSpPr>
            <a:spLocks noGrp="1" noChangeArrowheads="1"/>
          </p:cNvSpPr>
          <p:nvPr>
            <p:ph type="sldNum" sz="quarter" idx="12"/>
          </p:nvPr>
        </p:nvSpPr>
        <p:spPr>
          <a:ln/>
        </p:spPr>
        <p:txBody>
          <a:bodyPr/>
          <a:lstStyle>
            <a:lvl1pPr>
              <a:defRPr/>
            </a:lvl1pPr>
          </a:lstStyle>
          <a:p>
            <a:fld id="{24CC3C7A-9E4B-4092-9E99-B80865160DDF}" type="slidenum">
              <a:rPr lang="en-AU" altLang="en-US"/>
              <a:pPr/>
              <a:t>‹#›</a:t>
            </a:fld>
            <a:endParaRPr lang="en-AU" altLang="en-US" dirty="0"/>
          </a:p>
        </p:txBody>
      </p:sp>
    </p:spTree>
    <p:extLst>
      <p:ext uri="{BB962C8B-B14F-4D97-AF65-F5344CB8AC3E}">
        <p14:creationId xmlns:p14="http://schemas.microsoft.com/office/powerpoint/2010/main" val="2566500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pPr>
              <a:defRPr/>
            </a:pPr>
            <a:endParaRPr lang="en-AU" dirty="0"/>
          </a:p>
        </p:txBody>
      </p:sp>
      <p:sp>
        <p:nvSpPr>
          <p:cNvPr id="5" name="Footer Placeholder 4"/>
          <p:cNvSpPr>
            <a:spLocks noGrp="1"/>
          </p:cNvSpPr>
          <p:nvPr>
            <p:ph type="ftr" sz="quarter" idx="11"/>
          </p:nvPr>
        </p:nvSpPr>
        <p:spPr/>
        <p:txBody>
          <a:bodyPr/>
          <a:lstStyle/>
          <a:p>
            <a:pPr>
              <a:defRPr/>
            </a:pPr>
            <a:endParaRPr lang="en-AU" dirty="0"/>
          </a:p>
        </p:txBody>
      </p:sp>
      <p:sp>
        <p:nvSpPr>
          <p:cNvPr id="6" name="Slide Number Placeholder 5"/>
          <p:cNvSpPr>
            <a:spLocks noGrp="1"/>
          </p:cNvSpPr>
          <p:nvPr>
            <p:ph type="sldNum" sz="quarter" idx="12"/>
          </p:nvPr>
        </p:nvSpPr>
        <p:spPr/>
        <p:txBody>
          <a:bodyPr/>
          <a:lstStyle/>
          <a:p>
            <a:fld id="{1006E568-455B-4C82-BBA7-16DD4324B5FF}" type="slidenum">
              <a:rPr lang="en-AU" altLang="en-US" smtClean="0"/>
              <a:pPr/>
              <a:t>‹#›</a:t>
            </a:fld>
            <a:endParaRPr lang="en-AU" altLang="en-US" dirty="0"/>
          </a:p>
        </p:txBody>
      </p:sp>
    </p:spTree>
    <p:extLst>
      <p:ext uri="{BB962C8B-B14F-4D97-AF65-F5344CB8AC3E}">
        <p14:creationId xmlns:p14="http://schemas.microsoft.com/office/powerpoint/2010/main" val="629211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DDDD">
            <a:alpha val="0"/>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AU" alt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AU" alt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AU"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AU"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1006E568-455B-4C82-BBA7-16DD4324B5FF}" type="slidenum">
              <a:rPr lang="en-AU" altLang="en-US"/>
              <a:pPr/>
              <a:t>‹#›</a:t>
            </a:fld>
            <a:endParaRPr lang="en-AU" altLang="en-US" dirty="0"/>
          </a:p>
        </p:txBody>
      </p:sp>
    </p:spTree>
  </p:cSld>
  <p:clrMap bg1="lt1" tx1="dk1" bg2="lt2" tx2="dk2" accent1="accent1" accent2="accent2" accent3="accent3" accent4="accent4" accent5="accent5" accent6="accent6" hlink="hlink" folHlink="folHlink"/>
  <p:sldLayoutIdLst>
    <p:sldLayoutId id="2147483905" r:id="rId1"/>
    <p:sldLayoutId id="2147483906"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7"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10" Type="http://schemas.microsoft.com/office/2007/relationships/hdphoto" Target="../media/hdphoto1.wdp"/><Relationship Id="rId4" Type="http://schemas.openxmlformats.org/officeDocument/2006/relationships/image" Target="../media/image4.jpe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jpeg"/><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7.png"/><Relationship Id="rId1" Type="http://schemas.openxmlformats.org/officeDocument/2006/relationships/slideLayout" Target="../slideLayouts/slideLayout2.xml"/><Relationship Id="rId5" Type="http://schemas.microsoft.com/office/2007/relationships/hdphoto" Target="../media/hdphoto5.wdp"/><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11.wdp"/></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mailto:belle.groves@easterhealth.org.au" TargetMode="External"/><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hyperlink" Target="mailto:steve.west@easternhealth.org.au"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32.jpeg"/><Relationship Id="rId3" Type="http://schemas.microsoft.com/office/2007/relationships/hdphoto" Target="../media/hdphoto12.wdp"/><Relationship Id="rId7" Type="http://schemas.microsoft.com/office/2007/relationships/hdphoto" Target="../media/hdphoto14.wdp"/><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1.jpeg"/><Relationship Id="rId5" Type="http://schemas.microsoft.com/office/2007/relationships/hdphoto" Target="../media/hdphoto13.wdp"/><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oup 1045"/>
          <p:cNvGrpSpPr>
            <a:grpSpLocks/>
          </p:cNvGrpSpPr>
          <p:nvPr/>
        </p:nvGrpSpPr>
        <p:grpSpPr bwMode="auto">
          <a:xfrm>
            <a:off x="105263950" y="108635800"/>
            <a:ext cx="9486900" cy="1055688"/>
            <a:chOff x="105264150" y="108635775"/>
            <a:chExt cx="9486000" cy="1056001"/>
          </a:xfrm>
        </p:grpSpPr>
        <p:pic>
          <p:nvPicPr>
            <p:cNvPr id="5125" name="Picture 9" descr="IMG_01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48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6" name="Picture 4" descr="IMG_01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432150" y="108635775"/>
              <a:ext cx="1579245" cy="105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7" name="Picture 4" descr="IMG_03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64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8" name="Picture 4" descr="IMG_01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016150" y="108635775"/>
              <a:ext cx="1584000" cy="1056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29" name="Picture 4" descr="IMG_023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184150" y="108635775"/>
              <a:ext cx="1566000" cy="1044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130" name="Picture 4" descr="IMG_019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600150" y="108635775"/>
              <a:ext cx="1584000" cy="10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sp>
        <p:nvSpPr>
          <p:cNvPr id="5123" name="Rectangle 18"/>
          <p:cNvSpPr>
            <a:spLocks noGrp="1" noChangeArrowheads="1"/>
          </p:cNvSpPr>
          <p:nvPr>
            <p:ph type="ctrTitle"/>
          </p:nvPr>
        </p:nvSpPr>
        <p:spPr>
          <a:xfrm>
            <a:off x="30088" y="0"/>
            <a:ext cx="9113912" cy="1470025"/>
          </a:xfrm>
        </p:spPr>
        <p:txBody>
          <a:bodyPr/>
          <a:lstStyle/>
          <a:p>
            <a:r>
              <a:rPr lang="en-AU" altLang="en-US" sz="3600" dirty="0" smtClean="0">
                <a:solidFill>
                  <a:srgbClr val="FFFF00"/>
                </a:solidFill>
                <a:latin typeface="Century Gothic" pitchFamily="34" charset="0"/>
              </a:rPr>
              <a:t>The 2019 VDDI </a:t>
            </a:r>
            <a:r>
              <a:rPr lang="en-AU" altLang="en-US" sz="3600" dirty="0">
                <a:solidFill>
                  <a:srgbClr val="FFFF00"/>
                </a:solidFill>
                <a:latin typeface="Century Gothic" pitchFamily="34" charset="0"/>
              </a:rPr>
              <a:t>Forum</a:t>
            </a:r>
            <a:r>
              <a:rPr lang="en-AU" altLang="en-US" sz="3600" dirty="0" smtClean="0">
                <a:solidFill>
                  <a:srgbClr val="FFFF00"/>
                </a:solidFill>
                <a:latin typeface="Century Gothic" pitchFamily="34" charset="0"/>
              </a:rPr>
              <a:t/>
            </a:r>
            <a:br>
              <a:rPr lang="en-AU" altLang="en-US" sz="3600" dirty="0" smtClean="0">
                <a:solidFill>
                  <a:srgbClr val="FFFF00"/>
                </a:solidFill>
                <a:latin typeface="Century Gothic" pitchFamily="34" charset="0"/>
              </a:rPr>
            </a:br>
            <a:r>
              <a:rPr lang="en-AU" altLang="en-US" sz="2400" dirty="0" smtClean="0">
                <a:solidFill>
                  <a:srgbClr val="FFFF00"/>
                </a:solidFill>
                <a:latin typeface="Century Gothic" pitchFamily="34" charset="0"/>
              </a:rPr>
              <a:t>St. Vincent`s Hospital Melbourne</a:t>
            </a:r>
            <a:endParaRPr lang="en-AU" altLang="en-US" sz="3600" dirty="0" smtClean="0">
              <a:solidFill>
                <a:srgbClr val="FFFF00"/>
              </a:solidFill>
              <a:latin typeface="Century Gothic" pitchFamily="34" charset="0"/>
            </a:endParaRPr>
          </a:p>
        </p:txBody>
      </p:sp>
      <p:sp>
        <p:nvSpPr>
          <p:cNvPr id="5124" name="Rectangle 19"/>
          <p:cNvSpPr>
            <a:spLocks noGrp="1" noChangeArrowheads="1"/>
          </p:cNvSpPr>
          <p:nvPr>
            <p:ph type="subTitle" idx="1"/>
          </p:nvPr>
        </p:nvSpPr>
        <p:spPr>
          <a:xfrm>
            <a:off x="251520" y="1484784"/>
            <a:ext cx="8712968" cy="792088"/>
          </a:xfrm>
        </p:spPr>
        <p:txBody>
          <a:bodyPr/>
          <a:lstStyle/>
          <a:p>
            <a:pPr eaLnBrk="1" hangingPunct="1"/>
            <a:endParaRPr lang="en-US" altLang="en-US" sz="2800" dirty="0" smtClean="0">
              <a:latin typeface="Century Gothic" pitchFamily="34" charset="0"/>
              <a:cs typeface="Calibri" pitchFamily="34" charset="0"/>
            </a:endParaRPr>
          </a:p>
          <a:p>
            <a:pPr eaLnBrk="1" hangingPunct="1"/>
            <a:endParaRPr lang="en-US" altLang="en-US" sz="2800" dirty="0">
              <a:latin typeface="Century Gothic" pitchFamily="34" charset="0"/>
              <a:cs typeface="Calibri" pitchFamily="34" charset="0"/>
            </a:endParaRPr>
          </a:p>
          <a:p>
            <a:pPr eaLnBrk="1" hangingPunct="1"/>
            <a:endParaRPr lang="en-US" altLang="en-US" sz="2800" dirty="0" smtClean="0">
              <a:latin typeface="Century Gothic" pitchFamily="34" charset="0"/>
              <a:cs typeface="Calibri" pitchFamily="34" charset="0"/>
            </a:endParaRPr>
          </a:p>
          <a:p>
            <a:pPr eaLnBrk="1" hangingPunct="1"/>
            <a:endParaRPr lang="en-US" altLang="en-US" sz="2800" dirty="0">
              <a:latin typeface="Century Gothic" pitchFamily="34" charset="0"/>
              <a:cs typeface="Calibri" pitchFamily="34" charset="0"/>
            </a:endParaRPr>
          </a:p>
          <a:p>
            <a:pPr eaLnBrk="1" hangingPunct="1"/>
            <a:endParaRPr lang="en-US" altLang="en-US" sz="2800" dirty="0" smtClean="0">
              <a:latin typeface="Century Gothic" pitchFamily="34" charset="0"/>
              <a:cs typeface="Calibri" pitchFamily="34" charset="0"/>
            </a:endParaRPr>
          </a:p>
          <a:p>
            <a:pPr eaLnBrk="1" hangingPunct="1"/>
            <a:endParaRPr lang="en-US" altLang="en-US" sz="2000" dirty="0" smtClean="0">
              <a:latin typeface="Century Gothic" pitchFamily="34" charset="0"/>
              <a:cs typeface="Calibri" pitchFamily="34" charset="0"/>
            </a:endParaRPr>
          </a:p>
          <a:p>
            <a:pPr eaLnBrk="1" hangingPunct="1"/>
            <a:endParaRPr lang="en-US" altLang="en-US" sz="2000" dirty="0" smtClean="0">
              <a:latin typeface="Century Gothic" pitchFamily="34" charset="0"/>
              <a:cs typeface="Calibri" pitchFamily="34" charset="0"/>
            </a:endParaRPr>
          </a:p>
          <a:p>
            <a:pPr eaLnBrk="1" hangingPunct="1"/>
            <a:endParaRPr lang="en-US" altLang="en-US" sz="2000" dirty="0" smtClean="0">
              <a:latin typeface="Century Gothic" pitchFamily="34" charset="0"/>
              <a:cs typeface="Calibri" pitchFamily="34" charset="0"/>
            </a:endParaRPr>
          </a:p>
          <a:p>
            <a:pPr eaLnBrk="1" hangingPunct="1"/>
            <a:endParaRPr lang="en-US" altLang="en-US" sz="2000" dirty="0" smtClean="0">
              <a:latin typeface="Century Gothic" pitchFamily="34" charset="0"/>
              <a:cs typeface="Calibri" pitchFamily="34" charset="0"/>
            </a:endParaRPr>
          </a:p>
          <a:p>
            <a:pPr eaLnBrk="1" hangingPunct="1"/>
            <a:r>
              <a:rPr lang="en-US" altLang="en-US" sz="2000" dirty="0" smtClean="0">
                <a:solidFill>
                  <a:schemeClr val="accent2"/>
                </a:solidFill>
                <a:latin typeface="Century Gothic" pitchFamily="34" charset="0"/>
                <a:cs typeface="Calibri" pitchFamily="34" charset="0"/>
              </a:rPr>
              <a:t>A  Workshop </a:t>
            </a:r>
            <a:r>
              <a:rPr lang="en-US" altLang="en-US" sz="2000" dirty="0">
                <a:solidFill>
                  <a:schemeClr val="accent2"/>
                </a:solidFill>
                <a:latin typeface="Century Gothic" pitchFamily="34" charset="0"/>
                <a:cs typeface="Calibri" pitchFamily="34" charset="0"/>
              </a:rPr>
              <a:t>p</a:t>
            </a:r>
            <a:r>
              <a:rPr lang="en-US" altLang="en-US" sz="2000" dirty="0" smtClean="0">
                <a:solidFill>
                  <a:schemeClr val="accent2"/>
                </a:solidFill>
                <a:latin typeface="Century Gothic" pitchFamily="34" charset="0"/>
                <a:cs typeface="Calibri" pitchFamily="34" charset="0"/>
              </a:rPr>
              <a:t>resented by </a:t>
            </a:r>
            <a:r>
              <a:rPr lang="en-US" altLang="en-US" sz="2000" dirty="0">
                <a:solidFill>
                  <a:schemeClr val="accent2"/>
                </a:solidFill>
                <a:latin typeface="Century Gothic" pitchFamily="34" charset="0"/>
                <a:cs typeface="Calibri" pitchFamily="34" charset="0"/>
              </a:rPr>
              <a:t>t</a:t>
            </a:r>
            <a:r>
              <a:rPr lang="en-US" altLang="en-US" sz="2000" dirty="0" smtClean="0">
                <a:solidFill>
                  <a:schemeClr val="accent2"/>
                </a:solidFill>
                <a:latin typeface="Century Gothic" pitchFamily="34" charset="0"/>
                <a:cs typeface="Calibri" pitchFamily="34" charset="0"/>
              </a:rPr>
              <a:t>he </a:t>
            </a:r>
          </a:p>
          <a:p>
            <a:pPr eaLnBrk="1" hangingPunct="1"/>
            <a:r>
              <a:rPr lang="en-US" altLang="en-US" sz="2000" dirty="0" smtClean="0">
                <a:solidFill>
                  <a:schemeClr val="accent2"/>
                </a:solidFill>
                <a:latin typeface="Century Gothic" pitchFamily="34" charset="0"/>
                <a:cs typeface="Calibri" pitchFamily="34" charset="0"/>
              </a:rPr>
              <a:t>Eastern Dual Diagnosis Consumer &amp; Carer Advisory Council </a:t>
            </a:r>
          </a:p>
        </p:txBody>
      </p:sp>
      <p:pic>
        <p:nvPicPr>
          <p:cNvPr id="11" name="Picture 2" descr="C:\Users\wests\Desktop\CCAC Group Shared Drive\LOGO designs by Steve\CCAC Logo Version 4C July 26th 2016 upsized.tif"/>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rcRect l="4498" t="3922"/>
          <a:stretch/>
        </p:blipFill>
        <p:spPr bwMode="auto">
          <a:xfrm>
            <a:off x="1987247" y="2060848"/>
            <a:ext cx="4961018" cy="3528392"/>
          </a:xfrm>
          <a:prstGeom prst="rect">
            <a:avLst/>
          </a:prstGeom>
          <a:noFill/>
          <a:extLst>
            <a:ext uri="{909E8E84-426E-40DD-AFC4-6F175D3DCCD1}">
              <a14:hiddenFill xmlns:a14="http://schemas.microsoft.com/office/drawing/2010/main">
                <a:solidFill>
                  <a:srgbClr val="FFFFFF"/>
                </a:solidFill>
              </a14:hiddenFill>
            </a:ext>
          </a:extLst>
        </p:spPr>
      </p:pic>
      <p:sp>
        <p:nvSpPr>
          <p:cNvPr id="12" name="Subtitle 2"/>
          <p:cNvSpPr txBox="1">
            <a:spLocks/>
          </p:cNvSpPr>
          <p:nvPr/>
        </p:nvSpPr>
        <p:spPr bwMode="auto">
          <a:xfrm>
            <a:off x="599941" y="1484784"/>
            <a:ext cx="7992888"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0" indent="0" algn="ctr" rtl="0" eaLnBrk="1" fontAlgn="base" hangingPunct="1">
              <a:spcBef>
                <a:spcPct val="20000"/>
              </a:spcBef>
              <a:spcAft>
                <a:spcPct val="0"/>
              </a:spcAft>
              <a:buNone/>
              <a:defRPr sz="3200">
                <a:solidFill>
                  <a:schemeClr val="tx1"/>
                </a:solidFill>
                <a:latin typeface="+mn-lt"/>
                <a:ea typeface="+mn-ea"/>
                <a:cs typeface="+mn-cs"/>
              </a:defRPr>
            </a:lvl1pPr>
            <a:lvl2pPr marL="457200" indent="0" algn="ctr" rtl="0" eaLnBrk="1" fontAlgn="base" hangingPunct="1">
              <a:spcBef>
                <a:spcPct val="20000"/>
              </a:spcBef>
              <a:spcAft>
                <a:spcPct val="0"/>
              </a:spcAft>
              <a:buNone/>
              <a:defRPr sz="2800">
                <a:solidFill>
                  <a:schemeClr val="tx1"/>
                </a:solidFill>
                <a:latin typeface="+mn-lt"/>
              </a:defRPr>
            </a:lvl2pPr>
            <a:lvl3pPr marL="914400" indent="0" algn="ctr" rtl="0" eaLnBrk="1" fontAlgn="base" hangingPunct="1">
              <a:spcBef>
                <a:spcPct val="20000"/>
              </a:spcBef>
              <a:spcAft>
                <a:spcPct val="0"/>
              </a:spcAft>
              <a:buNone/>
              <a:defRPr sz="2400">
                <a:solidFill>
                  <a:schemeClr val="tx1"/>
                </a:solidFill>
                <a:latin typeface="+mn-lt"/>
              </a:defRPr>
            </a:lvl3pPr>
            <a:lvl4pPr marL="1371600" indent="0" algn="ctr" rtl="0" eaLnBrk="1" fontAlgn="base" hangingPunct="1">
              <a:spcBef>
                <a:spcPct val="20000"/>
              </a:spcBef>
              <a:spcAft>
                <a:spcPct val="0"/>
              </a:spcAft>
              <a:buNone/>
              <a:defRPr sz="2000">
                <a:solidFill>
                  <a:schemeClr val="tx1"/>
                </a:solidFill>
                <a:latin typeface="+mn-lt"/>
              </a:defRPr>
            </a:lvl4pPr>
            <a:lvl5pPr marL="1828800" indent="0" algn="ctr" rtl="0" eaLnBrk="1" fontAlgn="base" hangingPunct="1">
              <a:spcBef>
                <a:spcPct val="20000"/>
              </a:spcBef>
              <a:spcAft>
                <a:spcPct val="0"/>
              </a:spcAft>
              <a:buNone/>
              <a:defRPr sz="2000">
                <a:solidFill>
                  <a:schemeClr val="tx1"/>
                </a:solidFill>
                <a:latin typeface="+mn-lt"/>
              </a:defRPr>
            </a:lvl5pPr>
            <a:lvl6pPr marL="2286000" indent="0" algn="ctr" rtl="0" eaLnBrk="1" fontAlgn="base" hangingPunct="1">
              <a:spcBef>
                <a:spcPct val="20000"/>
              </a:spcBef>
              <a:spcAft>
                <a:spcPct val="0"/>
              </a:spcAft>
              <a:buNone/>
              <a:defRPr sz="2000">
                <a:solidFill>
                  <a:schemeClr val="tx1"/>
                </a:solidFill>
                <a:latin typeface="+mn-lt"/>
              </a:defRPr>
            </a:lvl6pPr>
            <a:lvl7pPr marL="2743200" indent="0" algn="ctr" rtl="0" eaLnBrk="1" fontAlgn="base" hangingPunct="1">
              <a:spcBef>
                <a:spcPct val="20000"/>
              </a:spcBef>
              <a:spcAft>
                <a:spcPct val="0"/>
              </a:spcAft>
              <a:buNone/>
              <a:defRPr sz="2000">
                <a:solidFill>
                  <a:schemeClr val="tx1"/>
                </a:solidFill>
                <a:latin typeface="+mn-lt"/>
              </a:defRPr>
            </a:lvl7pPr>
            <a:lvl8pPr marL="3200400" indent="0" algn="ctr" rtl="0" eaLnBrk="1" fontAlgn="base" hangingPunct="1">
              <a:spcBef>
                <a:spcPct val="20000"/>
              </a:spcBef>
              <a:spcAft>
                <a:spcPct val="0"/>
              </a:spcAft>
              <a:buNone/>
              <a:defRPr sz="2000">
                <a:solidFill>
                  <a:schemeClr val="tx1"/>
                </a:solidFill>
                <a:latin typeface="+mn-lt"/>
              </a:defRPr>
            </a:lvl8pPr>
            <a:lvl9pPr marL="3657600" indent="0" algn="ctr" rtl="0" eaLnBrk="1" fontAlgn="base" hangingPunct="1">
              <a:spcBef>
                <a:spcPct val="20000"/>
              </a:spcBef>
              <a:spcAft>
                <a:spcPct val="0"/>
              </a:spcAft>
              <a:buNone/>
              <a:defRPr sz="2000">
                <a:solidFill>
                  <a:schemeClr val="tx1"/>
                </a:solidFill>
                <a:latin typeface="+mn-lt"/>
              </a:defRPr>
            </a:lvl9pPr>
          </a:lstStyle>
          <a:p>
            <a:r>
              <a:rPr lang="en-AU" sz="3600" dirty="0" smtClean="0">
                <a:solidFill>
                  <a:schemeClr val="accent2"/>
                </a:solidFill>
                <a:latin typeface="Century Gothic" pitchFamily="34" charset="0"/>
              </a:rPr>
              <a:t>Working Together ‘In-Tandem’</a:t>
            </a:r>
            <a:endParaRPr lang="en-AU" sz="4000" dirty="0">
              <a:solidFill>
                <a:schemeClr val="accent2"/>
              </a:solidFill>
              <a:latin typeface="Century Gothic"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3" y="188640"/>
            <a:ext cx="8229600" cy="1143000"/>
          </a:xfrm>
        </p:spPr>
        <p:txBody>
          <a:bodyPr/>
          <a:lstStyle/>
          <a:p>
            <a:r>
              <a:rPr lang="en-AU" sz="3200" dirty="0" smtClean="0">
                <a:solidFill>
                  <a:srgbClr val="FFFF00"/>
                </a:solidFill>
                <a:latin typeface="Century Gothic" pitchFamily="34" charset="0"/>
              </a:rPr>
              <a:t>Acknowledgement of Country</a:t>
            </a:r>
            <a:endParaRPr lang="en-AU" sz="3200" dirty="0">
              <a:solidFill>
                <a:srgbClr val="FFFF00"/>
              </a:solidFill>
              <a:latin typeface="Century Gothic" pitchFamily="34" charset="0"/>
            </a:endParaRPr>
          </a:p>
        </p:txBody>
      </p:sp>
      <p:sp>
        <p:nvSpPr>
          <p:cNvPr id="4" name="Rectangle 3"/>
          <p:cNvSpPr/>
          <p:nvPr/>
        </p:nvSpPr>
        <p:spPr>
          <a:xfrm>
            <a:off x="251520" y="1484784"/>
            <a:ext cx="8640960" cy="4532010"/>
          </a:xfrm>
          <a:prstGeom prst="rect">
            <a:avLst/>
          </a:prstGeom>
        </p:spPr>
        <p:txBody>
          <a:bodyPr wrap="square">
            <a:spAutoFit/>
          </a:bodyPr>
          <a:lstStyle/>
          <a:p>
            <a:pPr algn="ctr"/>
            <a:endParaRPr lang="en-AU" sz="2400" dirty="0">
              <a:solidFill>
                <a:schemeClr val="accent2"/>
              </a:solidFill>
              <a:latin typeface="Century Gothic" pitchFamily="34" charset="0"/>
            </a:endParaRPr>
          </a:p>
          <a:p>
            <a:r>
              <a:rPr lang="en-AU" sz="2000" dirty="0">
                <a:solidFill>
                  <a:schemeClr val="accent2"/>
                </a:solidFill>
                <a:latin typeface="Century Gothic" pitchFamily="34" charset="0"/>
              </a:rPr>
              <a:t>We respectfully acknowledge the traditional custodians of the land on which we meet today, the Wurundjeri people of the Kulin Nation, and we pay respects to all Aboriginal elders, past and present</a:t>
            </a:r>
            <a:r>
              <a:rPr lang="en-AU" sz="2000" dirty="0" smtClean="0">
                <a:solidFill>
                  <a:schemeClr val="accent2"/>
                </a:solidFill>
                <a:latin typeface="Century Gothic" pitchFamily="34" charset="0"/>
              </a:rPr>
              <a:t>.</a:t>
            </a:r>
          </a:p>
          <a:p>
            <a:endParaRPr lang="en-AU" sz="2000" dirty="0">
              <a:solidFill>
                <a:schemeClr val="accent2"/>
              </a:solidFill>
              <a:latin typeface="Century Gothic" pitchFamily="34" charset="0"/>
            </a:endParaRPr>
          </a:p>
          <a:p>
            <a:endParaRPr lang="en-AU" sz="1050" dirty="0">
              <a:solidFill>
                <a:schemeClr val="accent2"/>
              </a:solidFill>
              <a:latin typeface="Century Gothic" pitchFamily="34" charset="0"/>
            </a:endParaRPr>
          </a:p>
          <a:p>
            <a:r>
              <a:rPr lang="en-AU" sz="2000" dirty="0">
                <a:solidFill>
                  <a:schemeClr val="accent2"/>
                </a:solidFill>
                <a:latin typeface="Century Gothic" pitchFamily="34" charset="0"/>
              </a:rPr>
              <a:t>We recognise and value the knowledge and wisdom of people with a lived experience of mental ill health, their families, supporters and the practitioners who work with them</a:t>
            </a:r>
            <a:r>
              <a:rPr lang="en-AU" sz="2000" dirty="0" smtClean="0">
                <a:solidFill>
                  <a:schemeClr val="accent2"/>
                </a:solidFill>
                <a:latin typeface="Century Gothic" pitchFamily="34" charset="0"/>
              </a:rPr>
              <a:t>.</a:t>
            </a:r>
          </a:p>
          <a:p>
            <a:endParaRPr lang="en-AU" sz="2000" dirty="0">
              <a:solidFill>
                <a:schemeClr val="accent2"/>
              </a:solidFill>
              <a:latin typeface="Century Gothic" pitchFamily="34" charset="0"/>
            </a:endParaRPr>
          </a:p>
          <a:p>
            <a:endParaRPr lang="en-AU" sz="1000" dirty="0" smtClean="0">
              <a:solidFill>
                <a:schemeClr val="accent2"/>
              </a:solidFill>
              <a:latin typeface="Century Gothic" pitchFamily="34" charset="0"/>
            </a:endParaRPr>
          </a:p>
          <a:p>
            <a:r>
              <a:rPr lang="en-AU" sz="2000" dirty="0" smtClean="0">
                <a:solidFill>
                  <a:schemeClr val="accent2"/>
                </a:solidFill>
                <a:latin typeface="Century Gothic" pitchFamily="34" charset="0"/>
              </a:rPr>
              <a:t>We </a:t>
            </a:r>
            <a:r>
              <a:rPr lang="en-AU" sz="2000" dirty="0">
                <a:solidFill>
                  <a:schemeClr val="accent2"/>
                </a:solidFill>
                <a:latin typeface="Century Gothic" pitchFamily="34" charset="0"/>
              </a:rPr>
              <a:t>celebrate their strengths and resilience in facing the challenges associated with their recovery and values their important role in the development and delivery of health and community services.</a:t>
            </a:r>
          </a:p>
          <a:p>
            <a:endParaRPr lang="en-AU" sz="2400" dirty="0">
              <a:solidFill>
                <a:schemeClr val="accent2"/>
              </a:solidFill>
              <a:latin typeface="Century Gothic" pitchFamily="34" charset="0"/>
            </a:endParaRPr>
          </a:p>
        </p:txBody>
      </p:sp>
    </p:spTree>
    <p:extLst>
      <p:ext uri="{BB962C8B-B14F-4D97-AF65-F5344CB8AC3E}">
        <p14:creationId xmlns:p14="http://schemas.microsoft.com/office/powerpoint/2010/main" val="22547003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07504" y="116632"/>
            <a:ext cx="8229600" cy="1143000"/>
          </a:xfrm>
        </p:spPr>
        <p:txBody>
          <a:bodyPr/>
          <a:lstStyle/>
          <a:p>
            <a:r>
              <a:rPr lang="en-US" sz="3200" dirty="0" smtClean="0">
                <a:solidFill>
                  <a:srgbClr val="FFFF00"/>
                </a:solidFill>
                <a:latin typeface="Century Gothic" pitchFamily="34" charset="0"/>
              </a:rPr>
              <a:t>Our ‘In-Tandem Model’</a:t>
            </a:r>
            <a:br>
              <a:rPr lang="en-US" sz="3200" dirty="0" smtClean="0">
                <a:solidFill>
                  <a:srgbClr val="FFFF00"/>
                </a:solidFill>
                <a:latin typeface="Century Gothic" pitchFamily="34" charset="0"/>
              </a:rPr>
            </a:br>
            <a:r>
              <a:rPr lang="en-US" sz="3200" dirty="0" smtClean="0">
                <a:solidFill>
                  <a:srgbClr val="FFFF00"/>
                </a:solidFill>
                <a:latin typeface="Century Gothic" pitchFamily="34" charset="0"/>
              </a:rPr>
              <a:t>by Fred Murray</a:t>
            </a:r>
          </a:p>
        </p:txBody>
      </p:sp>
      <p:sp>
        <p:nvSpPr>
          <p:cNvPr id="7172" name="Text Placeholder 3"/>
          <p:cNvSpPr>
            <a:spLocks noGrp="1"/>
          </p:cNvSpPr>
          <p:nvPr>
            <p:ph type="body" idx="10"/>
          </p:nvPr>
        </p:nvSpPr>
        <p:spPr>
          <a:xfrm>
            <a:off x="70292" y="1484077"/>
            <a:ext cx="8806581" cy="4896544"/>
          </a:xfrm>
        </p:spPr>
        <p:txBody>
          <a:bodyPr/>
          <a:lstStyle/>
          <a:p>
            <a:pPr algn="just"/>
            <a:r>
              <a:rPr lang="en-US" sz="2800" dirty="0" smtClean="0">
                <a:solidFill>
                  <a:schemeClr val="accent2"/>
                </a:solidFill>
                <a:latin typeface="Century Gothic" pitchFamily="34" charset="0"/>
              </a:rPr>
              <a:t>The Consumer and </a:t>
            </a:r>
            <a:r>
              <a:rPr lang="en-US" sz="2800" dirty="0">
                <a:solidFill>
                  <a:schemeClr val="accent2"/>
                </a:solidFill>
                <a:latin typeface="Century Gothic" pitchFamily="34" charset="0"/>
              </a:rPr>
              <a:t>Carer Advisory</a:t>
            </a:r>
            <a:endParaRPr lang="en-US" sz="2800" dirty="0" smtClean="0">
              <a:solidFill>
                <a:schemeClr val="accent2"/>
              </a:solidFill>
              <a:latin typeface="Century Gothic" pitchFamily="34" charset="0"/>
            </a:endParaRPr>
          </a:p>
          <a:p>
            <a:pPr marL="0" indent="0" algn="just">
              <a:buNone/>
            </a:pPr>
            <a:r>
              <a:rPr lang="en-US" sz="2800" dirty="0" smtClean="0">
                <a:solidFill>
                  <a:schemeClr val="accent2"/>
                </a:solidFill>
                <a:latin typeface="Century Gothic" pitchFamily="34" charset="0"/>
              </a:rPr>
              <a:t>    Council was set up in </a:t>
            </a:r>
            <a:r>
              <a:rPr lang="en-US" sz="2800" dirty="0">
                <a:solidFill>
                  <a:schemeClr val="accent2"/>
                </a:solidFill>
                <a:latin typeface="Century Gothic" pitchFamily="34" charset="0"/>
              </a:rPr>
              <a:t>2010 by the </a:t>
            </a:r>
            <a:endParaRPr lang="en-US" sz="2800" dirty="0" smtClean="0">
              <a:solidFill>
                <a:schemeClr val="accent2"/>
              </a:solidFill>
              <a:latin typeface="Century Gothic" pitchFamily="34" charset="0"/>
            </a:endParaRPr>
          </a:p>
          <a:p>
            <a:pPr marL="0" indent="0" algn="just">
              <a:buNone/>
            </a:pPr>
            <a:r>
              <a:rPr lang="en-US" sz="2800" dirty="0" smtClean="0">
                <a:solidFill>
                  <a:schemeClr val="accent2"/>
                </a:solidFill>
                <a:latin typeface="Century Gothic" pitchFamily="34" charset="0"/>
              </a:rPr>
              <a:t>    Eastern Dual </a:t>
            </a:r>
            <a:r>
              <a:rPr lang="en-US" sz="2800" dirty="0">
                <a:solidFill>
                  <a:schemeClr val="accent2"/>
                </a:solidFill>
                <a:latin typeface="Century Gothic" pitchFamily="34" charset="0"/>
              </a:rPr>
              <a:t>Diagnosis Team to </a:t>
            </a:r>
            <a:endParaRPr lang="en-US" sz="2800" dirty="0" smtClean="0">
              <a:solidFill>
                <a:schemeClr val="accent2"/>
              </a:solidFill>
              <a:latin typeface="Century Gothic" pitchFamily="34" charset="0"/>
            </a:endParaRPr>
          </a:p>
          <a:p>
            <a:pPr marL="0" indent="0" algn="just">
              <a:buNone/>
            </a:pPr>
            <a:r>
              <a:rPr lang="en-US" sz="2800" dirty="0" smtClean="0">
                <a:solidFill>
                  <a:schemeClr val="accent2"/>
                </a:solidFill>
                <a:latin typeface="Century Gothic" pitchFamily="34" charset="0"/>
              </a:rPr>
              <a:t>    </a:t>
            </a:r>
            <a:r>
              <a:rPr lang="en-US" sz="2800" dirty="0">
                <a:solidFill>
                  <a:schemeClr val="accent2"/>
                </a:solidFill>
                <a:latin typeface="Century Gothic" pitchFamily="34" charset="0"/>
              </a:rPr>
              <a:t>include the voice of </a:t>
            </a:r>
            <a:r>
              <a:rPr lang="en-US" sz="2800" dirty="0" smtClean="0">
                <a:solidFill>
                  <a:schemeClr val="accent2"/>
                </a:solidFill>
                <a:latin typeface="Century Gothic" pitchFamily="34" charset="0"/>
              </a:rPr>
              <a:t>lived-experience</a:t>
            </a:r>
          </a:p>
          <a:p>
            <a:pPr marL="0" indent="0" algn="just">
              <a:buNone/>
            </a:pPr>
            <a:r>
              <a:rPr lang="en-US" sz="2800" dirty="0" smtClean="0">
                <a:solidFill>
                  <a:schemeClr val="accent2"/>
                </a:solidFill>
                <a:latin typeface="Century Gothic" pitchFamily="34" charset="0"/>
              </a:rPr>
              <a:t>    consumers </a:t>
            </a:r>
            <a:r>
              <a:rPr lang="en-US" sz="2800" dirty="0">
                <a:solidFill>
                  <a:schemeClr val="accent2"/>
                </a:solidFill>
                <a:latin typeface="Century Gothic" pitchFamily="34" charset="0"/>
              </a:rPr>
              <a:t>and </a:t>
            </a:r>
            <a:r>
              <a:rPr lang="en-US" sz="2800" dirty="0" smtClean="0">
                <a:solidFill>
                  <a:schemeClr val="accent2"/>
                </a:solidFill>
                <a:latin typeface="Century Gothic" pitchFamily="34" charset="0"/>
              </a:rPr>
              <a:t>carers</a:t>
            </a:r>
            <a:endParaRPr lang="en-US" sz="1200" dirty="0" smtClean="0">
              <a:solidFill>
                <a:schemeClr val="accent2"/>
              </a:solidFill>
              <a:latin typeface="Century Gothic" pitchFamily="34" charset="0"/>
            </a:endParaRPr>
          </a:p>
          <a:p>
            <a:pPr algn="just"/>
            <a:r>
              <a:rPr lang="en-US" sz="2800" dirty="0" smtClean="0">
                <a:solidFill>
                  <a:schemeClr val="accent2"/>
                </a:solidFill>
                <a:latin typeface="Century Gothic" pitchFamily="34" charset="0"/>
              </a:rPr>
              <a:t>The Council sits side by side with the Mental Health Working Group in a range of dual diagnosis activities  </a:t>
            </a:r>
          </a:p>
          <a:p>
            <a:pPr marL="0" indent="0" algn="just">
              <a:buNone/>
            </a:pPr>
            <a:endParaRPr lang="en-US" sz="1100" dirty="0" smtClean="0">
              <a:solidFill>
                <a:schemeClr val="accent2"/>
              </a:solidFill>
              <a:latin typeface="Century Gothic" pitchFamily="34" charset="0"/>
            </a:endParaRPr>
          </a:p>
          <a:p>
            <a:pPr algn="just"/>
            <a:r>
              <a:rPr lang="en-US" sz="2800" dirty="0" smtClean="0">
                <a:solidFill>
                  <a:schemeClr val="accent2"/>
                </a:solidFill>
                <a:latin typeface="Century Gothic" pitchFamily="34" charset="0"/>
              </a:rPr>
              <a:t>We call this our </a:t>
            </a:r>
            <a:r>
              <a:rPr lang="en-US" sz="2800" dirty="0" smtClean="0">
                <a:solidFill>
                  <a:srgbClr val="C00000"/>
                </a:solidFill>
                <a:latin typeface="Century Gothic" pitchFamily="34" charset="0"/>
              </a:rPr>
              <a:t>In-Tandem Model</a:t>
            </a:r>
          </a:p>
          <a:p>
            <a:endParaRPr lang="en-US" dirty="0" smtClean="0"/>
          </a:p>
          <a:p>
            <a:endParaRPr lang="en-US" dirty="0" smtClean="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6495" y="1437490"/>
            <a:ext cx="1763804" cy="2160240"/>
          </a:xfrm>
          <a:prstGeom prst="rect">
            <a:avLst/>
          </a:prstGeom>
          <a:solidFill>
            <a:srgbClr val="000000">
              <a:shade val="95000"/>
            </a:srgbClr>
          </a:solidFill>
          <a:ln w="3175">
            <a:solidFill>
              <a:schemeClr val="tx1"/>
            </a:solidFill>
            <a:miter lim="800000"/>
            <a:headEnd/>
            <a:tailEnd/>
          </a:ln>
          <a:effectLst/>
          <a:extLst/>
        </p:spPr>
      </p:pic>
      <p:sp>
        <p:nvSpPr>
          <p:cNvPr id="5" name="TextBox 4"/>
          <p:cNvSpPr txBox="1"/>
          <p:nvPr/>
        </p:nvSpPr>
        <p:spPr>
          <a:xfrm>
            <a:off x="7021129" y="3599343"/>
            <a:ext cx="2088232" cy="369332"/>
          </a:xfrm>
          <a:prstGeom prst="rect">
            <a:avLst/>
          </a:prstGeom>
          <a:noFill/>
        </p:spPr>
        <p:txBody>
          <a:bodyPr wrap="square" rtlCol="0">
            <a:spAutoFit/>
          </a:bodyPr>
          <a:lstStyle/>
          <a:p>
            <a:pPr algn="ctr"/>
            <a:r>
              <a:rPr lang="en-AU" dirty="0" smtClean="0">
                <a:solidFill>
                  <a:schemeClr val="accent2"/>
                </a:solidFill>
                <a:latin typeface="Century Gothic" pitchFamily="34" charset="0"/>
              </a:rPr>
              <a:t>Fred Murray</a:t>
            </a:r>
            <a:endParaRPr lang="en-AU" dirty="0">
              <a:solidFill>
                <a:schemeClr val="accent2"/>
              </a:solidFill>
              <a:latin typeface="Century Gothic"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1503500128"/>
              </p:ext>
            </p:extLst>
          </p:nvPr>
        </p:nvGraphicFramePr>
        <p:xfrm>
          <a:off x="179512" y="1556792"/>
          <a:ext cx="8677472" cy="5040560"/>
        </p:xfrm>
        <a:graphic>
          <a:graphicData uri="http://schemas.openxmlformats.org/drawingml/2006/table">
            <a:tbl>
              <a:tblPr firstRow="1" bandRow="1">
                <a:tableStyleId>{2D5ABB26-0587-4C30-8999-92F81FD0307C}</a:tableStyleId>
              </a:tblPr>
              <a:tblGrid>
                <a:gridCol w="792088">
                  <a:extLst>
                    <a:ext uri="{9D8B030D-6E8A-4147-A177-3AD203B41FA5}">
                      <a16:colId xmlns:a16="http://schemas.microsoft.com/office/drawing/2014/main" val="20000"/>
                    </a:ext>
                  </a:extLst>
                </a:gridCol>
                <a:gridCol w="7885384">
                  <a:extLst>
                    <a:ext uri="{9D8B030D-6E8A-4147-A177-3AD203B41FA5}">
                      <a16:colId xmlns:a16="http://schemas.microsoft.com/office/drawing/2014/main" val="20001"/>
                    </a:ext>
                  </a:extLst>
                </a:gridCol>
              </a:tblGrid>
              <a:tr h="2142677">
                <a:tc>
                  <a:txBody>
                    <a:bodyPr/>
                    <a:lstStyle/>
                    <a:p>
                      <a:pPr algn="ctr"/>
                      <a:r>
                        <a:rPr lang="en-AU" sz="3200" dirty="0" smtClean="0"/>
                        <a:t>1</a:t>
                      </a:r>
                      <a:endParaRPr lang="en-AU" sz="3200" b="0" dirty="0">
                        <a:latin typeface="Century Gothic" pitchFamily="34" charset="0"/>
                        <a:cs typeface="Vijaya" pitchFamily="34" charset="0"/>
                      </a:endParaRPr>
                    </a:p>
                  </a:txBody>
                  <a:tcPr/>
                </a:tc>
                <a:tc>
                  <a:txBody>
                    <a:bodyPr/>
                    <a:lstStyle/>
                    <a:p>
                      <a:pPr algn="l"/>
                      <a:r>
                        <a:rPr lang="en-AU" sz="3200" dirty="0" smtClean="0">
                          <a:solidFill>
                            <a:schemeClr val="accent6"/>
                          </a:solidFill>
                          <a:latin typeface="Century Gothic" pitchFamily="34" charset="0"/>
                        </a:rPr>
                        <a:t>Shared Expertise</a:t>
                      </a:r>
                    </a:p>
                    <a:p>
                      <a:pPr algn="l"/>
                      <a:r>
                        <a:rPr lang="en-AU" sz="2800" dirty="0" smtClean="0">
                          <a:latin typeface="Century Gothic" pitchFamily="34" charset="0"/>
                        </a:rPr>
                        <a:t>Practitioners/clinicians, </a:t>
                      </a:r>
                    </a:p>
                    <a:p>
                      <a:pPr algn="l"/>
                      <a:r>
                        <a:rPr lang="en-AU" sz="2800" dirty="0" smtClean="0">
                          <a:latin typeface="Century Gothic" pitchFamily="34" charset="0"/>
                        </a:rPr>
                        <a:t>consumer and carers </a:t>
                      </a:r>
                    </a:p>
                    <a:p>
                      <a:pPr algn="l"/>
                      <a:r>
                        <a:rPr lang="en-AU" sz="2800" dirty="0" smtClean="0">
                          <a:latin typeface="Century Gothic" pitchFamily="34" charset="0"/>
                        </a:rPr>
                        <a:t>all bring expertise</a:t>
                      </a:r>
                      <a:endParaRPr lang="en-AU" sz="2800" b="0" dirty="0" smtClean="0">
                        <a:latin typeface="Century Gothic" pitchFamily="34" charset="0"/>
                        <a:cs typeface="Vijaya" pitchFamily="34" charset="0"/>
                      </a:endParaRPr>
                    </a:p>
                  </a:txBody>
                  <a:tcPr/>
                </a:tc>
                <a:extLst>
                  <a:ext uri="{0D108BD9-81ED-4DB2-BD59-A6C34878D82A}">
                    <a16:rowId xmlns:a16="http://schemas.microsoft.com/office/drawing/2014/main" val="10000"/>
                  </a:ext>
                </a:extLst>
              </a:tr>
              <a:tr h="1738730">
                <a:tc>
                  <a:txBody>
                    <a:bodyPr/>
                    <a:lstStyle/>
                    <a:p>
                      <a:pPr algn="ctr"/>
                      <a:r>
                        <a:rPr lang="en-AU" sz="3200" dirty="0" smtClean="0"/>
                        <a:t>2</a:t>
                      </a:r>
                      <a:endParaRPr lang="en-AU" sz="3200" b="0" dirty="0">
                        <a:latin typeface="Century Gothic" pitchFamily="34" charset="0"/>
                        <a:cs typeface="Vijaya" pitchFamily="34" charset="0"/>
                      </a:endParaRPr>
                    </a:p>
                  </a:txBody>
                  <a:tcPr/>
                </a:tc>
                <a:tc>
                  <a:txBody>
                    <a:bodyPr/>
                    <a:lstStyle/>
                    <a:p>
                      <a:r>
                        <a:rPr lang="en-AU" sz="3200" dirty="0" smtClean="0">
                          <a:solidFill>
                            <a:schemeClr val="accent6"/>
                          </a:solidFill>
                          <a:latin typeface="Century Gothic" pitchFamily="34" charset="0"/>
                        </a:rPr>
                        <a:t>Experience</a:t>
                      </a:r>
                    </a:p>
                    <a:p>
                      <a:r>
                        <a:rPr lang="en-AU" sz="2800" dirty="0" smtClean="0">
                          <a:latin typeface="Century Gothic" pitchFamily="34" charset="0"/>
                        </a:rPr>
                        <a:t>Health services need the consumer and carer experience if they want to improve</a:t>
                      </a:r>
                    </a:p>
                  </a:txBody>
                  <a:tcPr/>
                </a:tc>
                <a:extLst>
                  <a:ext uri="{0D108BD9-81ED-4DB2-BD59-A6C34878D82A}">
                    <a16:rowId xmlns:a16="http://schemas.microsoft.com/office/drawing/2014/main" val="10001"/>
                  </a:ext>
                </a:extLst>
              </a:tr>
              <a:tr h="1159153">
                <a:tc>
                  <a:txBody>
                    <a:bodyPr/>
                    <a:lstStyle/>
                    <a:p>
                      <a:pPr algn="ctr"/>
                      <a:r>
                        <a:rPr lang="en-AU" sz="3200" dirty="0" smtClean="0"/>
                        <a:t>3</a:t>
                      </a:r>
                      <a:endParaRPr lang="en-AU" sz="3200" b="0" dirty="0">
                        <a:latin typeface="Century Gothic" pitchFamily="34" charset="0"/>
                        <a:cs typeface="Vijaya" pitchFamily="34" charset="0"/>
                      </a:endParaRPr>
                    </a:p>
                  </a:txBody>
                  <a:tcPr/>
                </a:tc>
                <a:tc>
                  <a:txBody>
                    <a:bodyPr/>
                    <a:lstStyle/>
                    <a:p>
                      <a:r>
                        <a:rPr lang="en-AU" sz="3200" dirty="0" smtClean="0">
                          <a:solidFill>
                            <a:schemeClr val="accent6"/>
                          </a:solidFill>
                          <a:latin typeface="Century Gothic" pitchFamily="34" charset="0"/>
                        </a:rPr>
                        <a:t>Learning Together</a:t>
                      </a:r>
                    </a:p>
                    <a:p>
                      <a:r>
                        <a:rPr lang="en-AU" sz="2800" dirty="0" smtClean="0">
                          <a:latin typeface="Century Gothic" pitchFamily="34" charset="0"/>
                        </a:rPr>
                        <a:t>Being brave enough to learn together</a:t>
                      </a:r>
                      <a:endParaRPr lang="en-AU" sz="2800" b="0" dirty="0" smtClean="0">
                        <a:latin typeface="Century Gothic" pitchFamily="34" charset="0"/>
                        <a:cs typeface="Vijaya" pitchFamily="34" charset="0"/>
                      </a:endParaRPr>
                    </a:p>
                  </a:txBody>
                  <a:tcPr/>
                </a:tc>
                <a:extLst>
                  <a:ext uri="{0D108BD9-81ED-4DB2-BD59-A6C34878D82A}">
                    <a16:rowId xmlns:a16="http://schemas.microsoft.com/office/drawing/2014/main" val="10002"/>
                  </a:ext>
                </a:extLst>
              </a:tr>
            </a:tbl>
          </a:graphicData>
        </a:graphic>
      </p:graphicFrame>
      <p:pic>
        <p:nvPicPr>
          <p:cNvPr id="1026" name="Picture 2" descr="C:\Users\wests\Documents\Powerpoint Graphics\brainstorming_idea_pc_1600_cl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5804" y="0"/>
            <a:ext cx="3669580" cy="468956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bwMode="auto">
          <a:xfrm>
            <a:off x="-396552" y="0"/>
            <a:ext cx="651934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US" sz="3200" dirty="0" smtClean="0">
                <a:solidFill>
                  <a:srgbClr val="FFFF00"/>
                </a:solidFill>
                <a:latin typeface="Century Gothic" pitchFamily="34" charset="0"/>
              </a:rPr>
              <a:t>Our Values</a:t>
            </a:r>
          </a:p>
        </p:txBody>
      </p:sp>
    </p:spTree>
    <p:extLst>
      <p:ext uri="{BB962C8B-B14F-4D97-AF65-F5344CB8AC3E}">
        <p14:creationId xmlns:p14="http://schemas.microsoft.com/office/powerpoint/2010/main" val="37666701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7848872" cy="727607"/>
          </a:xfrm>
        </p:spPr>
        <p:txBody>
          <a:bodyPr/>
          <a:lstStyle/>
          <a:p>
            <a:r>
              <a:rPr lang="en-AU" dirty="0" smtClean="0">
                <a:solidFill>
                  <a:schemeClr val="accent2"/>
                </a:solidFill>
                <a:latin typeface="Century Gothic" pitchFamily="34" charset="0"/>
              </a:rPr>
              <a:t>  </a:t>
            </a:r>
            <a:r>
              <a:rPr lang="en-AU" sz="3200" dirty="0" smtClean="0">
                <a:solidFill>
                  <a:srgbClr val="FFFF00"/>
                </a:solidFill>
                <a:latin typeface="Century Gothic" pitchFamily="34" charset="0"/>
              </a:rPr>
              <a:t>Shared Decision Making…   </a:t>
            </a:r>
            <a:r>
              <a:rPr lang="en-AU" sz="3600" dirty="0" smtClean="0">
                <a:solidFill>
                  <a:srgbClr val="FFFF00"/>
                </a:solidFill>
                <a:latin typeface="Century Gothic" pitchFamily="34" charset="0"/>
              </a:rPr>
              <a:t/>
            </a:r>
            <a:br>
              <a:rPr lang="en-AU" sz="3600" dirty="0" smtClean="0">
                <a:solidFill>
                  <a:srgbClr val="FFFF00"/>
                </a:solidFill>
                <a:latin typeface="Century Gothic" pitchFamily="34" charset="0"/>
              </a:rPr>
            </a:br>
            <a:r>
              <a:rPr lang="en-AU" sz="2400" dirty="0">
                <a:solidFill>
                  <a:srgbClr val="FFFF00"/>
                </a:solidFill>
                <a:latin typeface="Century Gothic" pitchFamily="34" charset="0"/>
              </a:rPr>
              <a:t>9</a:t>
            </a:r>
            <a:r>
              <a:rPr lang="en-AU" sz="2400" dirty="0" smtClean="0">
                <a:solidFill>
                  <a:srgbClr val="FFFF00"/>
                </a:solidFill>
                <a:latin typeface="Century Gothic" pitchFamily="34" charset="0"/>
              </a:rPr>
              <a:t> </a:t>
            </a:r>
            <a:r>
              <a:rPr lang="en-AU" sz="2400" dirty="0">
                <a:solidFill>
                  <a:srgbClr val="FFFF00"/>
                </a:solidFill>
                <a:latin typeface="Century Gothic" pitchFamily="34" charset="0"/>
              </a:rPr>
              <a:t>y</a:t>
            </a:r>
            <a:r>
              <a:rPr lang="en-AU" sz="2400" dirty="0" smtClean="0">
                <a:solidFill>
                  <a:srgbClr val="FFFF00"/>
                </a:solidFill>
                <a:latin typeface="Century Gothic" pitchFamily="34" charset="0"/>
              </a:rPr>
              <a:t>ears on and going strong.....</a:t>
            </a:r>
            <a:r>
              <a:rPr lang="en-AU" sz="3200" dirty="0" smtClean="0">
                <a:solidFill>
                  <a:srgbClr val="FFFF00"/>
                </a:solidFill>
                <a:latin typeface="Century Gothic" pitchFamily="34" charset="0"/>
              </a:rPr>
              <a:t/>
            </a:r>
            <a:br>
              <a:rPr lang="en-AU" sz="3200" dirty="0" smtClean="0">
                <a:solidFill>
                  <a:srgbClr val="FFFF00"/>
                </a:solidFill>
                <a:latin typeface="Century Gothic" pitchFamily="34" charset="0"/>
              </a:rPr>
            </a:br>
            <a:endParaRPr lang="en-AU" dirty="0">
              <a:solidFill>
                <a:srgbClr val="FFFF00"/>
              </a:solidFill>
              <a:latin typeface="Century Gothic" pitchFamily="34" charset="0"/>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459524145"/>
              </p:ext>
            </p:extLst>
          </p:nvPr>
        </p:nvGraphicFramePr>
        <p:xfrm>
          <a:off x="0" y="1393377"/>
          <a:ext cx="9144000" cy="518160"/>
        </p:xfrm>
        <a:graphic>
          <a:graphicData uri="http://schemas.openxmlformats.org/drawingml/2006/table">
            <a:tbl>
              <a:tblPr firstRow="1" bandRow="1">
                <a:tableStyleId>{5C22544A-7EE6-4342-B048-85BDC9FD1C3A}</a:tableStyleId>
              </a:tblPr>
              <a:tblGrid>
                <a:gridCol w="4534829">
                  <a:extLst>
                    <a:ext uri="{9D8B030D-6E8A-4147-A177-3AD203B41FA5}">
                      <a16:colId xmlns:a16="http://schemas.microsoft.com/office/drawing/2014/main" val="20000"/>
                    </a:ext>
                  </a:extLst>
                </a:gridCol>
                <a:gridCol w="4609171">
                  <a:extLst>
                    <a:ext uri="{9D8B030D-6E8A-4147-A177-3AD203B41FA5}">
                      <a16:colId xmlns:a16="http://schemas.microsoft.com/office/drawing/2014/main" val="20001"/>
                    </a:ext>
                  </a:extLst>
                </a:gridCol>
              </a:tblGrid>
              <a:tr h="360040">
                <a:tc>
                  <a:txBody>
                    <a:bodyPr/>
                    <a:lstStyle/>
                    <a:p>
                      <a:pPr algn="l"/>
                      <a:r>
                        <a:rPr lang="en-AU" sz="2800" b="0" dirty="0" smtClean="0">
                          <a:solidFill>
                            <a:schemeClr val="accent2"/>
                          </a:solidFill>
                          <a:latin typeface="Century Gothic" pitchFamily="34" charset="0"/>
                        </a:rPr>
                        <a:t>  The DDCCAC</a:t>
                      </a:r>
                      <a:endParaRPr lang="en-AU" sz="2800" b="0" dirty="0">
                        <a:solidFill>
                          <a:schemeClr val="accent2"/>
                        </a:solidFill>
                        <a:latin typeface="Century Gothic"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AU" sz="2800" b="0" dirty="0" smtClean="0">
                          <a:solidFill>
                            <a:schemeClr val="accent2"/>
                          </a:solidFill>
                          <a:latin typeface="Century Gothic" pitchFamily="34" charset="0"/>
                        </a:rPr>
                        <a:t>   The MH Working Group</a:t>
                      </a:r>
                      <a:endParaRPr lang="en-AU" sz="2800" b="0" dirty="0">
                        <a:solidFill>
                          <a:schemeClr val="accent2"/>
                        </a:solidFill>
                        <a:latin typeface="Century Gothic"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bl>
          </a:graphicData>
        </a:graphic>
      </p:graphicFrame>
      <p:graphicFrame>
        <p:nvGraphicFramePr>
          <p:cNvPr id="9" name="Content Placeholder 7"/>
          <p:cNvGraphicFramePr>
            <a:graphicFrameLocks/>
          </p:cNvGraphicFramePr>
          <p:nvPr>
            <p:extLst>
              <p:ext uri="{D42A27DB-BD31-4B8C-83A1-F6EECF244321}">
                <p14:modId xmlns:p14="http://schemas.microsoft.com/office/powerpoint/2010/main" val="3660455709"/>
              </p:ext>
            </p:extLst>
          </p:nvPr>
        </p:nvGraphicFramePr>
        <p:xfrm>
          <a:off x="437210" y="4221088"/>
          <a:ext cx="8330801" cy="2499360"/>
        </p:xfrm>
        <a:graphic>
          <a:graphicData uri="http://schemas.openxmlformats.org/drawingml/2006/table">
            <a:tbl>
              <a:tblPr firstRow="1" bandRow="1">
                <a:tableStyleId>{5C22544A-7EE6-4342-B048-85BDC9FD1C3A}</a:tableStyleId>
              </a:tblPr>
              <a:tblGrid>
                <a:gridCol w="4108219">
                  <a:extLst>
                    <a:ext uri="{9D8B030D-6E8A-4147-A177-3AD203B41FA5}">
                      <a16:colId xmlns:a16="http://schemas.microsoft.com/office/drawing/2014/main" val="20000"/>
                    </a:ext>
                  </a:extLst>
                </a:gridCol>
                <a:gridCol w="4222582">
                  <a:extLst>
                    <a:ext uri="{9D8B030D-6E8A-4147-A177-3AD203B41FA5}">
                      <a16:colId xmlns:a16="http://schemas.microsoft.com/office/drawing/2014/main" val="20001"/>
                    </a:ext>
                  </a:extLst>
                </a:gridCol>
              </a:tblGrid>
              <a:tr h="1944216">
                <a:tc>
                  <a: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DDCCAC chairperson</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8 Lived-experience peers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2 Carers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Group Programme leaders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Forum presentations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Regular reflective practice </a:t>
                      </a:r>
                    </a:p>
                    <a:p>
                      <a:endParaRPr lang="en-AU" b="0" dirty="0">
                        <a:solidFill>
                          <a:schemeClr val="accent2"/>
                        </a:solidFill>
                        <a:latin typeface="Century Gothic"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95000"/>
                      </a:schemeClr>
                    </a:solid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Working Group chairperson</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Dual diagnosis team</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MHCSS reps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AOD service reps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Clinical mental health</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AU" altLang="en-US" sz="2000" b="0" i="0" u="none" strike="noStrike" kern="0" cap="none" spc="0" normalizeH="0" baseline="0" noProof="0" dirty="0" smtClean="0">
                          <a:ln>
                            <a:noFill/>
                          </a:ln>
                          <a:solidFill>
                            <a:schemeClr val="accent2"/>
                          </a:solidFill>
                          <a:effectLst/>
                          <a:uLnTx/>
                          <a:uFillTx/>
                          <a:latin typeface="Century Gothic" pitchFamily="34" charset="0"/>
                          <a:ea typeface="+mn-ea"/>
                          <a:cs typeface="+mn-cs"/>
                        </a:rPr>
                        <a:t>Mentoring </a:t>
                      </a: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95000"/>
                      </a:schemeClr>
                    </a:solidFill>
                  </a:tcPr>
                </a:tc>
                <a:extLst>
                  <a:ext uri="{0D108BD9-81ED-4DB2-BD59-A6C34878D82A}">
                    <a16:rowId xmlns:a16="http://schemas.microsoft.com/office/drawing/2014/main" val="10000"/>
                  </a:ext>
                </a:extLst>
              </a:tr>
            </a:tbl>
          </a:graphicData>
        </a:graphic>
      </p:graphicFrame>
      <p:pic>
        <p:nvPicPr>
          <p:cNvPr id="10" name="Picture 2" descr="C:\Users\wests\Desktop\FullSizeRender.jpg"/>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7092280" y="1994075"/>
            <a:ext cx="1728192" cy="2074282"/>
          </a:xfrm>
          <a:prstGeom prst="rect">
            <a:avLst/>
          </a:prstGeom>
          <a:solidFill>
            <a:srgbClr val="000000">
              <a:shade val="95000"/>
            </a:srgbClr>
          </a:solidFill>
          <a:ln w="19050" cap="sq">
            <a:solidFill>
              <a:srgbClr val="3366CC"/>
            </a:solidFill>
            <a:miter lim="800000"/>
          </a:ln>
          <a:effectLst>
            <a:outerShdw blurRad="50800" dist="38100" dir="2700000" algn="tl" rotWithShape="0">
              <a:prstClr val="black">
                <a:alpha val="40000"/>
              </a:prstClr>
            </a:outerShdw>
          </a:effectLst>
          <a:extLst/>
        </p:spPr>
      </p:pic>
      <p:sp>
        <p:nvSpPr>
          <p:cNvPr id="12" name="TextBox 11"/>
          <p:cNvSpPr txBox="1"/>
          <p:nvPr/>
        </p:nvSpPr>
        <p:spPr>
          <a:xfrm>
            <a:off x="2195736" y="2914950"/>
            <a:ext cx="2312507" cy="584775"/>
          </a:xfrm>
          <a:prstGeom prst="rect">
            <a:avLst/>
          </a:prstGeom>
          <a:noFill/>
        </p:spPr>
        <p:txBody>
          <a:bodyPr wrap="square" rtlCol="0">
            <a:spAutoFit/>
          </a:bodyPr>
          <a:lstStyle/>
          <a:p>
            <a:pPr algn="ctr"/>
            <a:r>
              <a:rPr lang="en-AU" sz="1600" dirty="0" smtClean="0">
                <a:solidFill>
                  <a:schemeClr val="accent2"/>
                </a:solidFill>
                <a:latin typeface="Century Gothic" pitchFamily="34" charset="0"/>
              </a:rPr>
              <a:t>Paula Kelly </a:t>
            </a:r>
          </a:p>
          <a:p>
            <a:pPr algn="ctr"/>
            <a:r>
              <a:rPr lang="en-AU" sz="1600" dirty="0" smtClean="0">
                <a:solidFill>
                  <a:schemeClr val="accent2"/>
                </a:solidFill>
                <a:latin typeface="Century Gothic" pitchFamily="34" charset="0"/>
              </a:rPr>
              <a:t>Council Chairperso</a:t>
            </a:r>
            <a:r>
              <a:rPr lang="en-AU" sz="1600" b="1" dirty="0" smtClean="0">
                <a:solidFill>
                  <a:schemeClr val="accent2"/>
                </a:solidFill>
                <a:latin typeface="Century Gothic" pitchFamily="34" charset="0"/>
              </a:rPr>
              <a:t>n</a:t>
            </a:r>
            <a:endParaRPr lang="en-AU" sz="1600" b="1" dirty="0">
              <a:solidFill>
                <a:schemeClr val="accent2"/>
              </a:solidFill>
              <a:latin typeface="Century Gothic" pitchFamily="34" charset="0"/>
            </a:endParaRPr>
          </a:p>
        </p:txBody>
      </p:sp>
      <p:sp>
        <p:nvSpPr>
          <p:cNvPr id="13" name="TextBox 12"/>
          <p:cNvSpPr txBox="1"/>
          <p:nvPr/>
        </p:nvSpPr>
        <p:spPr>
          <a:xfrm>
            <a:off x="4997132" y="2166285"/>
            <a:ext cx="2088232" cy="584775"/>
          </a:xfrm>
          <a:prstGeom prst="rect">
            <a:avLst/>
          </a:prstGeom>
          <a:noFill/>
        </p:spPr>
        <p:txBody>
          <a:bodyPr wrap="square" rtlCol="0">
            <a:spAutoFit/>
          </a:bodyPr>
          <a:lstStyle/>
          <a:p>
            <a:pPr algn="ctr"/>
            <a:r>
              <a:rPr lang="en-AU" sz="1600" dirty="0" smtClean="0">
                <a:solidFill>
                  <a:schemeClr val="accent2"/>
                </a:solidFill>
                <a:latin typeface="Century Gothic" pitchFamily="34" charset="0"/>
              </a:rPr>
              <a:t>Gavin Foster </a:t>
            </a:r>
          </a:p>
          <a:p>
            <a:pPr algn="r"/>
            <a:r>
              <a:rPr lang="en-AU" sz="1600" dirty="0" smtClean="0">
                <a:solidFill>
                  <a:schemeClr val="accent2"/>
                </a:solidFill>
                <a:latin typeface="Century Gothic" pitchFamily="34" charset="0"/>
              </a:rPr>
              <a:t>WG Chairperson</a:t>
            </a:r>
            <a:endParaRPr lang="en-AU" sz="1600" dirty="0">
              <a:solidFill>
                <a:schemeClr val="accent2"/>
              </a:solidFill>
              <a:latin typeface="Century Gothic" pitchFamily="34" charset="0"/>
            </a:endParaRPr>
          </a:p>
        </p:txBody>
      </p:sp>
      <p:sp>
        <p:nvSpPr>
          <p:cNvPr id="14" name="Left-Right Arrow 13"/>
          <p:cNvSpPr/>
          <p:nvPr/>
        </p:nvSpPr>
        <p:spPr>
          <a:xfrm>
            <a:off x="3135965" y="1474952"/>
            <a:ext cx="1588302" cy="382677"/>
          </a:xfrm>
          <a:prstGeom prst="lef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AU" dirty="0"/>
          </a:p>
        </p:txBody>
      </p:sp>
      <p:pic>
        <p:nvPicPr>
          <p:cNvPr id="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544" y="2053236"/>
            <a:ext cx="1728192" cy="201512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316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88640"/>
            <a:ext cx="7092280" cy="954107"/>
          </a:xfrm>
          <a:prstGeom prst="rect">
            <a:avLst/>
          </a:prstGeom>
        </p:spPr>
        <p:txBody>
          <a:bodyPr wrap="square">
            <a:spAutoFit/>
          </a:bodyPr>
          <a:lstStyle/>
          <a:p>
            <a:pPr algn="ctr"/>
            <a:r>
              <a:rPr lang="en-AU" sz="3200" dirty="0">
                <a:solidFill>
                  <a:srgbClr val="FFFF00"/>
                </a:solidFill>
                <a:latin typeface="Century Gothic" pitchFamily="34" charset="0"/>
              </a:rPr>
              <a:t>Changing Roles </a:t>
            </a:r>
            <a:endParaRPr lang="en-AU" sz="3600" dirty="0">
              <a:solidFill>
                <a:srgbClr val="FFFF00"/>
              </a:solidFill>
              <a:latin typeface="Century Gothic" pitchFamily="34" charset="0"/>
            </a:endParaRPr>
          </a:p>
          <a:p>
            <a:pPr algn="ctr"/>
            <a:r>
              <a:rPr lang="en-AU" sz="2400" dirty="0">
                <a:solidFill>
                  <a:srgbClr val="FFFF00"/>
                </a:solidFill>
                <a:latin typeface="Century Gothic" pitchFamily="34" charset="0"/>
              </a:rPr>
              <a:t>Belle Groves and Denise Damouni</a:t>
            </a:r>
          </a:p>
        </p:txBody>
      </p:sp>
      <p:sp>
        <p:nvSpPr>
          <p:cNvPr id="6" name="TextBox 5"/>
          <p:cNvSpPr txBox="1"/>
          <p:nvPr/>
        </p:nvSpPr>
        <p:spPr>
          <a:xfrm>
            <a:off x="1920557" y="5924778"/>
            <a:ext cx="4680520" cy="646331"/>
          </a:xfrm>
          <a:prstGeom prst="rect">
            <a:avLst/>
          </a:prstGeom>
          <a:noFill/>
        </p:spPr>
        <p:txBody>
          <a:bodyPr wrap="square" rtlCol="0">
            <a:spAutoFit/>
          </a:bodyPr>
          <a:lstStyle/>
          <a:p>
            <a:pPr algn="ctr"/>
            <a:r>
              <a:rPr lang="en-AU" dirty="0" smtClean="0">
                <a:solidFill>
                  <a:srgbClr val="002060"/>
                </a:solidFill>
                <a:latin typeface="Century Gothic" pitchFamily="34" charset="0"/>
              </a:rPr>
              <a:t>Denise and Belle - carer members of the Consumer and Carer Advisory Council</a:t>
            </a:r>
            <a:endParaRPr lang="en-AU" dirty="0">
              <a:solidFill>
                <a:srgbClr val="002060"/>
              </a:solidFill>
              <a:latin typeface="Century Gothic" pitchFamily="34" charset="0"/>
            </a:endParaRPr>
          </a:p>
        </p:txBody>
      </p:sp>
      <p:pic>
        <p:nvPicPr>
          <p:cNvPr id="1026" name="Picture 2" descr="C:\Users\wests\Desktop\belle.jpg"/>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907704" y="1624782"/>
            <a:ext cx="4549173" cy="4252490"/>
          </a:xfrm>
          <a:prstGeom prst="rect">
            <a:avLst/>
          </a:prstGeom>
          <a:solidFill>
            <a:srgbClr val="000000">
              <a:shade val="95000"/>
            </a:srgbClr>
          </a:solidFill>
          <a:ln w="9525" cap="sq">
            <a:solidFill>
              <a:srgbClr val="000000"/>
            </a:solidFill>
            <a:miter lim="800000"/>
          </a:ln>
          <a:effectLst>
            <a:outerShdw blurRad="254000" dist="190500" dir="2700000" sy="90000" algn="bl" rotWithShape="0">
              <a:srgbClr val="000000">
                <a:alpha val="40000"/>
              </a:srgbClr>
            </a:outerShdw>
          </a:effectLst>
          <a:extLst/>
        </p:spPr>
      </p:pic>
    </p:spTree>
    <p:extLst>
      <p:ext uri="{BB962C8B-B14F-4D97-AF65-F5344CB8AC3E}">
        <p14:creationId xmlns:p14="http://schemas.microsoft.com/office/powerpoint/2010/main" val="37875614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107504" y="11663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sz="3200" dirty="0" smtClean="0">
                <a:solidFill>
                  <a:srgbClr val="FFFF00"/>
                </a:solidFill>
                <a:latin typeface="Century Gothic" pitchFamily="34" charset="0"/>
              </a:rPr>
              <a:t>Tony Ryan – Peer Group leader </a:t>
            </a:r>
            <a:endParaRPr lang="en-AU" sz="3200" dirty="0">
              <a:solidFill>
                <a:srgbClr val="FFFF00"/>
              </a:solidFill>
              <a:latin typeface="Century Gothic"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1527754"/>
            <a:ext cx="4912233" cy="4241133"/>
          </a:xfrm>
          <a:prstGeom prst="rect">
            <a:avLst/>
          </a:prstGeom>
          <a:solidFill>
            <a:srgbClr val="000000">
              <a:shade val="95000"/>
            </a:srgbClr>
          </a:solidFill>
          <a:ln w="9525">
            <a:solidFill>
              <a:schemeClr val="accent2"/>
            </a:solidFill>
            <a:miter lim="800000"/>
            <a:headEnd/>
            <a:tailEnd/>
          </a:ln>
          <a:effectLst>
            <a:outerShdw blurRad="254000" dist="190500" dir="2700000" sy="90000" algn="bl" rotWithShape="0">
              <a:srgbClr val="000000">
                <a:alpha val="40000"/>
              </a:srgbClr>
            </a:outerShdw>
          </a:effectLst>
          <a:extLst/>
        </p:spPr>
      </p:pic>
      <p:sp>
        <p:nvSpPr>
          <p:cNvPr id="6" name="TextBox 5"/>
          <p:cNvSpPr txBox="1"/>
          <p:nvPr/>
        </p:nvSpPr>
        <p:spPr>
          <a:xfrm>
            <a:off x="215008" y="6057848"/>
            <a:ext cx="8928992" cy="461665"/>
          </a:xfrm>
          <a:prstGeom prst="rect">
            <a:avLst/>
          </a:prstGeom>
          <a:noFill/>
        </p:spPr>
        <p:txBody>
          <a:bodyPr wrap="square" rtlCol="0">
            <a:spAutoFit/>
          </a:bodyPr>
          <a:lstStyle/>
          <a:p>
            <a:pPr algn="ctr"/>
            <a:r>
              <a:rPr lang="en-AU" sz="2400" dirty="0" smtClean="0">
                <a:solidFill>
                  <a:schemeClr val="accent2"/>
                </a:solidFill>
                <a:latin typeface="Century Gothic" pitchFamily="34" charset="0"/>
              </a:rPr>
              <a:t>Tony with Ronnie the talking Puppet (Recovery Assistant!) </a:t>
            </a:r>
            <a:endParaRPr lang="en-AU" sz="2400" dirty="0">
              <a:solidFill>
                <a:schemeClr val="accent2"/>
              </a:solidFill>
              <a:latin typeface="Century Gothic" pitchFamily="34" charset="0"/>
            </a:endParaRPr>
          </a:p>
        </p:txBody>
      </p:sp>
    </p:spTree>
    <p:extLst>
      <p:ext uri="{BB962C8B-B14F-4D97-AF65-F5344CB8AC3E}">
        <p14:creationId xmlns:p14="http://schemas.microsoft.com/office/powerpoint/2010/main" val="24643238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07504" y="1628800"/>
            <a:ext cx="8784976" cy="4752528"/>
          </a:xfrm>
        </p:spPr>
        <p:txBody>
          <a:bodyPr/>
          <a:lstStyle/>
          <a:p>
            <a:pPr algn="just"/>
            <a:r>
              <a:rPr lang="en-AU" sz="2400" dirty="0" smtClean="0">
                <a:solidFill>
                  <a:schemeClr val="accent2"/>
                </a:solidFill>
                <a:latin typeface="Century Gothic" pitchFamily="34" charset="0"/>
              </a:rPr>
              <a:t>From the age of 21 I got tangled up in addiction to drugs and alcohol. There was plenty of good reasons to stop but I didn`t know how. I was a long way from starting my own recovery.</a:t>
            </a:r>
          </a:p>
          <a:p>
            <a:pPr algn="just"/>
            <a:endParaRPr lang="en-AU" sz="1100" dirty="0">
              <a:solidFill>
                <a:schemeClr val="accent2"/>
              </a:solidFill>
              <a:latin typeface="Century Gothic" pitchFamily="34" charset="0"/>
            </a:endParaRPr>
          </a:p>
          <a:p>
            <a:pPr algn="just"/>
            <a:r>
              <a:rPr lang="en-AU" sz="2400" dirty="0" smtClean="0">
                <a:solidFill>
                  <a:schemeClr val="accent2"/>
                </a:solidFill>
                <a:latin typeface="Century Gothic" pitchFamily="34" charset="0"/>
              </a:rPr>
              <a:t>Co-leading group discussions at the Maroondah Inpatient Unit is my commitment to  support our group members while they are on their own recovery pathway</a:t>
            </a:r>
          </a:p>
          <a:p>
            <a:pPr algn="just"/>
            <a:endParaRPr lang="en-AU" sz="1200" dirty="0" smtClean="0">
              <a:solidFill>
                <a:schemeClr val="accent2"/>
              </a:solidFill>
              <a:latin typeface="Century Gothic" pitchFamily="34" charset="0"/>
            </a:endParaRPr>
          </a:p>
          <a:p>
            <a:pPr algn="just"/>
            <a:r>
              <a:rPr lang="en-AU" sz="2400" dirty="0" smtClean="0">
                <a:solidFill>
                  <a:schemeClr val="accent2"/>
                </a:solidFill>
                <a:latin typeface="Century Gothic" pitchFamily="34" charset="0"/>
              </a:rPr>
              <a:t>This is possible because of my own recovery journey and as a member of the Council since 2010 has given me a boost in confidence and a clear sense of pur</a:t>
            </a:r>
            <a:r>
              <a:rPr lang="en-AU" sz="2400" dirty="0">
                <a:solidFill>
                  <a:schemeClr val="accent2"/>
                </a:solidFill>
                <a:latin typeface="Century Gothic" pitchFamily="34" charset="0"/>
              </a:rPr>
              <a:t>p</a:t>
            </a:r>
            <a:r>
              <a:rPr lang="en-AU" sz="2400" dirty="0" smtClean="0">
                <a:solidFill>
                  <a:schemeClr val="accent2"/>
                </a:solidFill>
                <a:latin typeface="Century Gothic" pitchFamily="34" charset="0"/>
              </a:rPr>
              <a:t>ose</a:t>
            </a:r>
          </a:p>
          <a:p>
            <a:pPr marL="0" indent="0" algn="just">
              <a:buNone/>
            </a:pPr>
            <a:endParaRPr lang="en-AU" sz="2000" dirty="0" smtClean="0">
              <a:latin typeface="Century Gothic" pitchFamily="34" charset="0"/>
            </a:endParaRPr>
          </a:p>
        </p:txBody>
      </p:sp>
      <p:sp>
        <p:nvSpPr>
          <p:cNvPr id="6" name="Title 1"/>
          <p:cNvSpPr txBox="1">
            <a:spLocks/>
          </p:cNvSpPr>
          <p:nvPr/>
        </p:nvSpPr>
        <p:spPr bwMode="auto">
          <a:xfrm>
            <a:off x="107504" y="116632"/>
            <a:ext cx="74888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sz="3200" dirty="0" smtClean="0">
                <a:solidFill>
                  <a:srgbClr val="FFFF00"/>
                </a:solidFill>
                <a:latin typeface="Century Gothic" pitchFamily="34" charset="0"/>
              </a:rPr>
              <a:t>Tony Ryan – Peer Group leader </a:t>
            </a:r>
            <a:endParaRPr lang="en-AU" sz="3200" dirty="0">
              <a:solidFill>
                <a:srgbClr val="FFFF00"/>
              </a:solidFill>
              <a:latin typeface="Century Gothic" pitchFamily="34" charset="0"/>
            </a:endParaRPr>
          </a:p>
        </p:txBody>
      </p:sp>
    </p:spTree>
    <p:extLst>
      <p:ext uri="{BB962C8B-B14F-4D97-AF65-F5344CB8AC3E}">
        <p14:creationId xmlns:p14="http://schemas.microsoft.com/office/powerpoint/2010/main" val="2011905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107504" y="116632"/>
            <a:ext cx="338437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sz="3200" dirty="0" smtClean="0">
                <a:solidFill>
                  <a:srgbClr val="FFFF00"/>
                </a:solidFill>
                <a:latin typeface="Century Gothic" pitchFamily="34" charset="0"/>
              </a:rPr>
              <a:t>Tony Ryan</a:t>
            </a:r>
            <a:endParaRPr lang="en-AU" sz="3200" dirty="0">
              <a:solidFill>
                <a:srgbClr val="FFFF00"/>
              </a:solidFill>
              <a:latin typeface="Century Gothic" pitchFamily="34" charset="0"/>
            </a:endParaRPr>
          </a:p>
        </p:txBody>
      </p:sp>
      <p:sp>
        <p:nvSpPr>
          <p:cNvPr id="6" name="TextBox 5"/>
          <p:cNvSpPr txBox="1"/>
          <p:nvPr/>
        </p:nvSpPr>
        <p:spPr>
          <a:xfrm>
            <a:off x="107504" y="1628800"/>
            <a:ext cx="8856984" cy="4893647"/>
          </a:xfrm>
          <a:prstGeom prst="rect">
            <a:avLst/>
          </a:prstGeom>
          <a:noFill/>
        </p:spPr>
        <p:txBody>
          <a:bodyPr wrap="square" rtlCol="0">
            <a:spAutoFit/>
          </a:bodyPr>
          <a:lstStyle/>
          <a:p>
            <a:pPr marL="342900" indent="-342900" algn="just">
              <a:buFont typeface="Arial" pitchFamily="34" charset="0"/>
              <a:buChar char="•"/>
            </a:pPr>
            <a:r>
              <a:rPr lang="en-AU" sz="2400" dirty="0" smtClean="0">
                <a:solidFill>
                  <a:schemeClr val="accent2"/>
                </a:solidFill>
                <a:latin typeface="Century Gothic" pitchFamily="34" charset="0"/>
              </a:rPr>
              <a:t>With the support of AA , my GP and  a few hard lessons I stopped all my substance use.</a:t>
            </a:r>
            <a:r>
              <a:rPr lang="en-AU" sz="2400" dirty="0">
                <a:solidFill>
                  <a:schemeClr val="accent2"/>
                </a:solidFill>
                <a:latin typeface="Century Gothic" pitchFamily="34" charset="0"/>
              </a:rPr>
              <a:t> I`m much happier for </a:t>
            </a:r>
            <a:r>
              <a:rPr lang="en-AU" sz="2400" dirty="0" smtClean="0">
                <a:solidFill>
                  <a:schemeClr val="accent2"/>
                </a:solidFill>
                <a:latin typeface="Century Gothic" pitchFamily="34" charset="0"/>
              </a:rPr>
              <a:t>it</a:t>
            </a:r>
          </a:p>
          <a:p>
            <a:pPr marL="342900" indent="-342900" algn="just">
              <a:buFont typeface="Arial" pitchFamily="34" charset="0"/>
              <a:buChar char="•"/>
            </a:pPr>
            <a:endParaRPr lang="en-AU" sz="2400" dirty="0">
              <a:solidFill>
                <a:schemeClr val="accent2"/>
              </a:solidFill>
              <a:latin typeface="Century Gothic" pitchFamily="34" charset="0"/>
            </a:endParaRPr>
          </a:p>
          <a:p>
            <a:pPr marL="342900" indent="-342900" algn="just">
              <a:buFont typeface="Arial" pitchFamily="34" charset="0"/>
              <a:buChar char="•"/>
            </a:pPr>
            <a:r>
              <a:rPr lang="en-AU" sz="2400" dirty="0" smtClean="0">
                <a:solidFill>
                  <a:schemeClr val="accent2"/>
                </a:solidFill>
                <a:latin typeface="Century Gothic" pitchFamily="34" charset="0"/>
              </a:rPr>
              <a:t>Even after about 30years of being clean, I was still on my recovery journey when I got cured of Hep C with a new treatment  that I was offered a couple of year ago. </a:t>
            </a:r>
          </a:p>
          <a:p>
            <a:pPr marL="342900" indent="-342900" algn="just">
              <a:buFont typeface="Arial" pitchFamily="34" charset="0"/>
              <a:buChar char="•"/>
            </a:pPr>
            <a:endParaRPr lang="en-AU" sz="2400" dirty="0">
              <a:solidFill>
                <a:schemeClr val="accent2"/>
              </a:solidFill>
              <a:latin typeface="Century Gothic" pitchFamily="34" charset="0"/>
            </a:endParaRPr>
          </a:p>
          <a:p>
            <a:pPr marL="342900" indent="-342900" algn="just">
              <a:buFont typeface="Arial" pitchFamily="34" charset="0"/>
              <a:buChar char="•"/>
            </a:pPr>
            <a:r>
              <a:rPr lang="en-AU" sz="2400" dirty="0" smtClean="0">
                <a:solidFill>
                  <a:schemeClr val="accent2"/>
                </a:solidFill>
                <a:latin typeface="Century Gothic" pitchFamily="34" charset="0"/>
              </a:rPr>
              <a:t>It doesn`t matter how old you are – recovery is possible</a:t>
            </a:r>
          </a:p>
          <a:p>
            <a:pPr marL="342900" indent="-342900" algn="just">
              <a:buFont typeface="Arial" pitchFamily="34" charset="0"/>
              <a:buChar char="•"/>
            </a:pPr>
            <a:endParaRPr lang="en-AU" sz="2400" dirty="0" smtClean="0">
              <a:solidFill>
                <a:schemeClr val="accent2"/>
              </a:solidFill>
              <a:latin typeface="Century Gothic" pitchFamily="34" charset="0"/>
            </a:endParaRPr>
          </a:p>
          <a:p>
            <a:pPr marL="342900" indent="-342900" algn="just">
              <a:buFont typeface="Arial" pitchFamily="34" charset="0"/>
              <a:buChar char="•"/>
            </a:pPr>
            <a:r>
              <a:rPr lang="en-AU" sz="2400" dirty="0" smtClean="0">
                <a:solidFill>
                  <a:schemeClr val="accent2"/>
                </a:solidFill>
                <a:latin typeface="Century Gothic" pitchFamily="34" charset="0"/>
              </a:rPr>
              <a:t>When  I visit my elderly mother in her rest home I take my Puppet Ronnie. </a:t>
            </a:r>
          </a:p>
          <a:p>
            <a:pPr marL="342900" indent="-342900" algn="just">
              <a:buFont typeface="Arial" pitchFamily="34" charset="0"/>
              <a:buChar char="•"/>
            </a:pPr>
            <a:r>
              <a:rPr lang="en-AU" sz="2400" dirty="0" smtClean="0">
                <a:solidFill>
                  <a:schemeClr val="accent2"/>
                </a:solidFill>
                <a:latin typeface="Century Gothic" pitchFamily="34" charset="0"/>
              </a:rPr>
              <a:t>The residents smile and some even talk to Ronnie – who talks back!</a:t>
            </a:r>
            <a:endParaRPr lang="en-AU" sz="2400" dirty="0">
              <a:solidFill>
                <a:schemeClr val="accent2"/>
              </a:solidFill>
              <a:latin typeface="Century Gothic" pitchFamily="34" charset="0"/>
            </a:endParaRPr>
          </a:p>
        </p:txBody>
      </p:sp>
    </p:spTree>
    <p:extLst>
      <p:ext uri="{BB962C8B-B14F-4D97-AF65-F5344CB8AC3E}">
        <p14:creationId xmlns:p14="http://schemas.microsoft.com/office/powerpoint/2010/main" val="34058278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29" y="126270"/>
            <a:ext cx="8229600" cy="1143000"/>
          </a:xfrm>
        </p:spPr>
        <p:txBody>
          <a:bodyPr/>
          <a:lstStyle/>
          <a:p>
            <a:pPr algn="l"/>
            <a:r>
              <a:rPr lang="en-AU" sz="3200" dirty="0" smtClean="0">
                <a:solidFill>
                  <a:srgbClr val="FFFF00"/>
                </a:solidFill>
                <a:latin typeface="Century Gothic" pitchFamily="34" charset="0"/>
              </a:rPr>
              <a:t>Paula Kelly – CCAC Chairperson</a:t>
            </a:r>
            <a:endParaRPr lang="en-AU" sz="3200" dirty="0">
              <a:solidFill>
                <a:srgbClr val="FFFF00"/>
              </a:solidFill>
              <a:latin typeface="Century Gothic" pitchFamily="34" charset="0"/>
            </a:endParaRPr>
          </a:p>
        </p:txBody>
      </p:sp>
      <p:sp>
        <p:nvSpPr>
          <p:cNvPr id="4" name="Text Placeholder 3"/>
          <p:cNvSpPr>
            <a:spLocks noGrp="1"/>
          </p:cNvSpPr>
          <p:nvPr>
            <p:ph type="body" idx="10"/>
          </p:nvPr>
        </p:nvSpPr>
        <p:spPr>
          <a:xfrm>
            <a:off x="107504" y="1484784"/>
            <a:ext cx="8712968" cy="3529012"/>
          </a:xfrm>
        </p:spPr>
        <p:txBody>
          <a:bodyPr/>
          <a:lstStyle/>
          <a:p>
            <a:pPr marL="0" indent="0" algn="ctr">
              <a:buNone/>
            </a:pPr>
            <a:r>
              <a:rPr lang="en-AU" sz="2400" dirty="0" smtClean="0">
                <a:solidFill>
                  <a:schemeClr val="accent6"/>
                </a:solidFill>
                <a:latin typeface="Century Gothic" pitchFamily="34" charset="0"/>
              </a:rPr>
              <a:t>Working In-Tandem – together at the same time</a:t>
            </a:r>
            <a:endParaRPr lang="en-AU" sz="2400" dirty="0">
              <a:solidFill>
                <a:schemeClr val="accent6"/>
              </a:solidFill>
              <a:latin typeface="Century Gothic" pitchFamily="34" charset="0"/>
            </a:endParaRPr>
          </a:p>
        </p:txBody>
      </p:sp>
      <p:pic>
        <p:nvPicPr>
          <p:cNvPr id="1026" name="Picture 2" descr="C:\Users\wests\Documents\Powerpoint Graphics\corporate_circle_think_tank_1600_cl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9564" y="1916832"/>
            <a:ext cx="6156704" cy="538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764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2"/>
          <p:cNvSpPr>
            <a:spLocks noGrp="1"/>
          </p:cNvSpPr>
          <p:nvPr>
            <p:ph idx="1"/>
          </p:nvPr>
        </p:nvSpPr>
        <p:spPr>
          <a:xfrm>
            <a:off x="323528" y="1556792"/>
            <a:ext cx="8399276" cy="3974956"/>
          </a:xfrm>
        </p:spPr>
        <p:txBody>
          <a:bodyPr/>
          <a:lstStyle/>
          <a:p>
            <a:pPr marL="0" indent="0">
              <a:buNone/>
            </a:pPr>
            <a:r>
              <a:rPr lang="en-AU" sz="2400" b="1" dirty="0" smtClean="0">
                <a:solidFill>
                  <a:schemeClr val="accent6"/>
                </a:solidFill>
                <a:latin typeface="Century Gothic" pitchFamily="34" charset="0"/>
              </a:rPr>
              <a:t>Developed</a:t>
            </a:r>
            <a:endParaRPr lang="en-AU" sz="2400" dirty="0">
              <a:solidFill>
                <a:schemeClr val="accent6"/>
              </a:solidFill>
              <a:latin typeface="Century Gothic" pitchFamily="34" charset="0"/>
            </a:endParaRPr>
          </a:p>
          <a:p>
            <a:pPr lvl="0">
              <a:lnSpc>
                <a:spcPct val="150000"/>
              </a:lnSpc>
            </a:pPr>
            <a:r>
              <a:rPr lang="en-AU" sz="2400" dirty="0">
                <a:solidFill>
                  <a:schemeClr val="accent6"/>
                </a:solidFill>
                <a:latin typeface="Century Gothic" pitchFamily="34" charset="0"/>
              </a:rPr>
              <a:t>Terms of Reference.</a:t>
            </a:r>
          </a:p>
          <a:p>
            <a:pPr lvl="0">
              <a:lnSpc>
                <a:spcPct val="150000"/>
              </a:lnSpc>
            </a:pPr>
            <a:r>
              <a:rPr lang="en-AU" sz="2400" dirty="0">
                <a:solidFill>
                  <a:schemeClr val="accent6"/>
                </a:solidFill>
                <a:latin typeface="Century Gothic" pitchFamily="34" charset="0"/>
              </a:rPr>
              <a:t>Strategic Plan.</a:t>
            </a:r>
          </a:p>
          <a:p>
            <a:pPr lvl="0">
              <a:lnSpc>
                <a:spcPct val="150000"/>
              </a:lnSpc>
            </a:pPr>
            <a:r>
              <a:rPr lang="en-AU" sz="2400" dirty="0" smtClean="0">
                <a:solidFill>
                  <a:schemeClr val="accent6"/>
                </a:solidFill>
                <a:latin typeface="Century Gothic" pitchFamily="34" charset="0"/>
              </a:rPr>
              <a:t>A Code </a:t>
            </a:r>
            <a:r>
              <a:rPr lang="en-AU" sz="2400" dirty="0">
                <a:solidFill>
                  <a:schemeClr val="accent6"/>
                </a:solidFill>
                <a:latin typeface="Century Gothic" pitchFamily="34" charset="0"/>
              </a:rPr>
              <a:t>of Ethics.</a:t>
            </a:r>
          </a:p>
          <a:p>
            <a:pPr lvl="0">
              <a:lnSpc>
                <a:spcPct val="150000"/>
              </a:lnSpc>
            </a:pPr>
            <a:r>
              <a:rPr lang="en-AU" sz="2400" dirty="0" smtClean="0">
                <a:solidFill>
                  <a:schemeClr val="accent6"/>
                </a:solidFill>
                <a:latin typeface="Century Gothic" pitchFamily="34" charset="0"/>
              </a:rPr>
              <a:t>Resource </a:t>
            </a:r>
            <a:r>
              <a:rPr lang="en-AU" sz="2400" dirty="0">
                <a:solidFill>
                  <a:schemeClr val="accent6"/>
                </a:solidFill>
                <a:latin typeface="Century Gothic" pitchFamily="34" charset="0"/>
              </a:rPr>
              <a:t>folders for peer facilitators.</a:t>
            </a:r>
          </a:p>
          <a:p>
            <a:pPr>
              <a:lnSpc>
                <a:spcPct val="150000"/>
              </a:lnSpc>
            </a:pPr>
            <a:r>
              <a:rPr lang="en-AU" sz="2400" dirty="0">
                <a:solidFill>
                  <a:schemeClr val="accent6"/>
                </a:solidFill>
                <a:latin typeface="Century Gothic" pitchFamily="34" charset="0"/>
              </a:rPr>
              <a:t>Continued to facilitate </a:t>
            </a:r>
            <a:r>
              <a:rPr lang="en-AU" sz="2400" dirty="0" smtClean="0">
                <a:solidFill>
                  <a:schemeClr val="accent6"/>
                </a:solidFill>
                <a:latin typeface="Century Gothic" pitchFamily="34" charset="0"/>
              </a:rPr>
              <a:t>six </a:t>
            </a:r>
            <a:r>
              <a:rPr lang="en-AU" sz="2400" dirty="0">
                <a:solidFill>
                  <a:schemeClr val="accent6"/>
                </a:solidFill>
                <a:latin typeface="Century Gothic" pitchFamily="34" charset="0"/>
              </a:rPr>
              <a:t>peer lead groups across Eastern Health sites</a:t>
            </a:r>
          </a:p>
          <a:p>
            <a:pPr marL="0" indent="0">
              <a:buNone/>
            </a:pPr>
            <a:endParaRPr lang="en-US" dirty="0" smtClean="0"/>
          </a:p>
        </p:txBody>
      </p:sp>
      <p:sp>
        <p:nvSpPr>
          <p:cNvPr id="2" name="Rectangle 1"/>
          <p:cNvSpPr/>
          <p:nvPr/>
        </p:nvSpPr>
        <p:spPr>
          <a:xfrm>
            <a:off x="323528" y="260648"/>
            <a:ext cx="8568952" cy="1569660"/>
          </a:xfrm>
          <a:prstGeom prst="rect">
            <a:avLst/>
          </a:prstGeom>
        </p:spPr>
        <p:txBody>
          <a:bodyPr wrap="square">
            <a:spAutoFit/>
          </a:bodyPr>
          <a:lstStyle/>
          <a:p>
            <a:pPr lvl="0" algn="ctr" eaLnBrk="1" hangingPunct="1"/>
            <a:r>
              <a:rPr lang="en-AU" sz="3200" kern="0" dirty="0">
                <a:solidFill>
                  <a:srgbClr val="FFFF00"/>
                </a:solidFill>
                <a:latin typeface="Century Gothic" pitchFamily="34" charset="0"/>
                <a:ea typeface="+mj-ea"/>
                <a:cs typeface="+mj-cs"/>
              </a:rPr>
              <a:t>Using the In Tandem Model </a:t>
            </a:r>
            <a:endParaRPr lang="en-AU" sz="3200" kern="0" dirty="0" smtClean="0">
              <a:solidFill>
                <a:srgbClr val="FFFF00"/>
              </a:solidFill>
              <a:latin typeface="Century Gothic" pitchFamily="34" charset="0"/>
              <a:ea typeface="+mj-ea"/>
              <a:cs typeface="+mj-cs"/>
            </a:endParaRPr>
          </a:p>
          <a:p>
            <a:pPr lvl="0" algn="ctr" eaLnBrk="1" hangingPunct="1"/>
            <a:r>
              <a:rPr lang="en-AU" sz="3200" kern="0" dirty="0">
                <a:solidFill>
                  <a:srgbClr val="FFFF00"/>
                </a:solidFill>
                <a:latin typeface="Century Gothic" pitchFamily="34" charset="0"/>
                <a:ea typeface="+mj-ea"/>
                <a:cs typeface="+mj-cs"/>
              </a:rPr>
              <a:t>t</a:t>
            </a:r>
            <a:r>
              <a:rPr lang="en-AU" sz="3200" kern="0" dirty="0" smtClean="0">
                <a:solidFill>
                  <a:srgbClr val="FFFF00"/>
                </a:solidFill>
                <a:latin typeface="Century Gothic" pitchFamily="34" charset="0"/>
                <a:ea typeface="+mj-ea"/>
                <a:cs typeface="+mj-cs"/>
              </a:rPr>
              <a:t>he </a:t>
            </a:r>
            <a:r>
              <a:rPr lang="en-AU" sz="3200" kern="0" dirty="0">
                <a:solidFill>
                  <a:srgbClr val="FFFF00"/>
                </a:solidFill>
                <a:latin typeface="Century Gothic" pitchFamily="34" charset="0"/>
                <a:ea typeface="+mj-ea"/>
                <a:cs typeface="+mj-cs"/>
              </a:rPr>
              <a:t>Council </a:t>
            </a:r>
            <a:r>
              <a:rPr lang="en-AU" sz="3200" kern="0" dirty="0" smtClean="0">
                <a:solidFill>
                  <a:srgbClr val="FFFF00"/>
                </a:solidFill>
                <a:latin typeface="Century Gothic" pitchFamily="34" charset="0"/>
                <a:ea typeface="+mj-ea"/>
                <a:cs typeface="+mj-cs"/>
              </a:rPr>
              <a:t>has</a:t>
            </a:r>
            <a:r>
              <a:rPr lang="en-AU" sz="3200" kern="0" dirty="0">
                <a:solidFill>
                  <a:srgbClr val="FFFF00"/>
                </a:solidFill>
                <a:latin typeface="Century Gothic" pitchFamily="34" charset="0"/>
                <a:ea typeface="+mj-ea"/>
                <a:cs typeface="+mj-cs"/>
              </a:rPr>
              <a:t/>
            </a:r>
            <a:br>
              <a:rPr lang="en-AU" sz="3200" kern="0" dirty="0">
                <a:solidFill>
                  <a:srgbClr val="FFFF00"/>
                </a:solidFill>
                <a:latin typeface="Century Gothic" pitchFamily="34" charset="0"/>
                <a:ea typeface="+mj-ea"/>
                <a:cs typeface="+mj-cs"/>
              </a:rPr>
            </a:br>
            <a:endParaRPr lang="en-US" sz="3200" kern="0" dirty="0">
              <a:solidFill>
                <a:srgbClr val="FFFF00"/>
              </a:solidFill>
              <a:latin typeface="Century Gothic" pitchFamily="34" charset="0"/>
              <a:ea typeface="+mj-ea"/>
              <a:cs typeface="+mj-cs"/>
            </a:endParaRPr>
          </a:p>
        </p:txBody>
      </p:sp>
    </p:spTree>
    <p:extLst>
      <p:ext uri="{BB962C8B-B14F-4D97-AF65-F5344CB8AC3E}">
        <p14:creationId xmlns:p14="http://schemas.microsoft.com/office/powerpoint/2010/main" val="2424046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AU" sz="6000" dirty="0" smtClean="0">
                <a:solidFill>
                  <a:srgbClr val="1F497D"/>
                </a:solidFill>
                <a:latin typeface="Vijaya" pitchFamily="34" charset="0"/>
                <a:cs typeface="Vijaya" pitchFamily="34" charset="0"/>
              </a:rPr>
              <a:t>   </a:t>
            </a:r>
            <a:r>
              <a:rPr lang="en-AU" sz="3600" dirty="0" smtClean="0">
                <a:solidFill>
                  <a:srgbClr val="1F497D"/>
                </a:solidFill>
                <a:latin typeface="Century Gothic" pitchFamily="34" charset="0"/>
                <a:cs typeface="Vijaya" pitchFamily="34" charset="0"/>
              </a:rPr>
              <a:t>The Group Programme</a:t>
            </a:r>
            <a:endParaRPr lang="en-AU" sz="6000" dirty="0">
              <a:latin typeface="Century Gothic"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958152181"/>
              </p:ext>
            </p:extLst>
          </p:nvPr>
        </p:nvGraphicFramePr>
        <p:xfrm>
          <a:off x="268167" y="1628802"/>
          <a:ext cx="8696320" cy="3776866"/>
        </p:xfrm>
        <a:graphic>
          <a:graphicData uri="http://schemas.openxmlformats.org/drawingml/2006/table">
            <a:tbl>
              <a:tblPr firstRow="1" bandRow="1">
                <a:tableStyleId>{0505E3EF-67EA-436B-97B2-0124C06EBD24}</a:tableStyleId>
              </a:tblPr>
              <a:tblGrid>
                <a:gridCol w="3367729">
                  <a:extLst>
                    <a:ext uri="{9D8B030D-6E8A-4147-A177-3AD203B41FA5}">
                      <a16:colId xmlns:a16="http://schemas.microsoft.com/office/drawing/2014/main" val="20000"/>
                    </a:ext>
                  </a:extLst>
                </a:gridCol>
                <a:gridCol w="2880320">
                  <a:extLst>
                    <a:ext uri="{9D8B030D-6E8A-4147-A177-3AD203B41FA5}">
                      <a16:colId xmlns:a16="http://schemas.microsoft.com/office/drawing/2014/main" val="20001"/>
                    </a:ext>
                  </a:extLst>
                </a:gridCol>
                <a:gridCol w="2448271">
                  <a:extLst>
                    <a:ext uri="{9D8B030D-6E8A-4147-A177-3AD203B41FA5}">
                      <a16:colId xmlns:a16="http://schemas.microsoft.com/office/drawing/2014/main" val="20002"/>
                    </a:ext>
                  </a:extLst>
                </a:gridCol>
              </a:tblGrid>
              <a:tr h="720078">
                <a:tc gridSpan="3">
                  <a:txBody>
                    <a:bodyPr/>
                    <a:lstStyle/>
                    <a:p>
                      <a:pPr algn="ctr"/>
                      <a:r>
                        <a:rPr lang="en-AU" sz="3600" b="0" dirty="0" smtClean="0">
                          <a:solidFill>
                            <a:schemeClr val="accent6"/>
                          </a:solidFill>
                          <a:latin typeface="Century Gothic" pitchFamily="34" charset="0"/>
                          <a:cs typeface="Vijaya" pitchFamily="34" charset="0"/>
                        </a:rPr>
                        <a:t>A typical</a:t>
                      </a:r>
                      <a:r>
                        <a:rPr lang="en-AU" sz="3600" b="0" baseline="0" dirty="0" smtClean="0">
                          <a:solidFill>
                            <a:schemeClr val="accent6"/>
                          </a:solidFill>
                          <a:latin typeface="Century Gothic" pitchFamily="34" charset="0"/>
                          <a:cs typeface="Vijaya" pitchFamily="34" charset="0"/>
                        </a:rPr>
                        <a:t> weekly  r</a:t>
                      </a:r>
                      <a:r>
                        <a:rPr lang="en-AU" sz="3600" b="0" dirty="0" smtClean="0">
                          <a:solidFill>
                            <a:schemeClr val="accent6"/>
                          </a:solidFill>
                          <a:latin typeface="Century Gothic" pitchFamily="34" charset="0"/>
                          <a:cs typeface="Vijaya" pitchFamily="34" charset="0"/>
                        </a:rPr>
                        <a:t>oster</a:t>
                      </a:r>
                      <a:endParaRPr lang="en-AU" sz="3600" b="0" dirty="0">
                        <a:solidFill>
                          <a:schemeClr val="accent6"/>
                        </a:solidFill>
                        <a:latin typeface="Century Gothic" pitchFamily="34" charset="0"/>
                        <a:cs typeface="Vijaya" pitchFamily="34" charset="0"/>
                      </a:endParaRPr>
                    </a:p>
                  </a:txBody>
                  <a:tcPr>
                    <a:solidFill>
                      <a:schemeClr val="accent5">
                        <a:lumMod val="20000"/>
                        <a:lumOff val="80000"/>
                      </a:schemeClr>
                    </a:solidFill>
                  </a:tcPr>
                </a:tc>
                <a:tc hMerge="1">
                  <a:txBody>
                    <a:bodyPr/>
                    <a:lstStyle/>
                    <a:p>
                      <a:endParaRPr lang="en-AU" dirty="0"/>
                    </a:p>
                  </a:txBody>
                  <a:tcPr/>
                </a:tc>
                <a:tc hMerge="1">
                  <a:txBody>
                    <a:bodyPr/>
                    <a:lstStyle/>
                    <a:p>
                      <a:endParaRPr lang="en-AU" dirty="0"/>
                    </a:p>
                  </a:txBody>
                  <a:tcPr/>
                </a:tc>
                <a:extLst>
                  <a:ext uri="{0D108BD9-81ED-4DB2-BD59-A6C34878D82A}">
                    <a16:rowId xmlns:a16="http://schemas.microsoft.com/office/drawing/2014/main" val="10000"/>
                  </a:ext>
                </a:extLst>
              </a:tr>
              <a:tr h="436684">
                <a:tc>
                  <a:txBody>
                    <a:bodyPr/>
                    <a:lstStyle/>
                    <a:p>
                      <a:pPr algn="l"/>
                      <a:r>
                        <a:rPr lang="en-AU" sz="1800" i="0" dirty="0" smtClean="0">
                          <a:solidFill>
                            <a:srgbClr val="C00000"/>
                          </a:solidFill>
                          <a:latin typeface="Century Gothic" pitchFamily="34" charset="0"/>
                          <a:cs typeface="Vijaya" pitchFamily="34" charset="0"/>
                        </a:rPr>
                        <a:t>Service</a:t>
                      </a:r>
                      <a:endParaRPr lang="en-AU" sz="1800" i="0" dirty="0">
                        <a:solidFill>
                          <a:srgbClr val="C00000"/>
                        </a:solidFill>
                        <a:latin typeface="Century Gothic" pitchFamily="34" charset="0"/>
                        <a:cs typeface="Vijaya" pitchFamily="34" charset="0"/>
                      </a:endParaRPr>
                    </a:p>
                  </a:txBody>
                  <a:tcPr anchor="ctr">
                    <a:solidFill>
                      <a:schemeClr val="accent5">
                        <a:lumMod val="20000"/>
                        <a:lumOff val="80000"/>
                      </a:schemeClr>
                    </a:solidFill>
                  </a:tcPr>
                </a:tc>
                <a:tc>
                  <a:txBody>
                    <a:bodyPr/>
                    <a:lstStyle/>
                    <a:p>
                      <a:pPr algn="l"/>
                      <a:r>
                        <a:rPr lang="en-AU" sz="1800" i="0" dirty="0" smtClean="0">
                          <a:solidFill>
                            <a:srgbClr val="C00000"/>
                          </a:solidFill>
                          <a:latin typeface="Century Gothic" pitchFamily="34" charset="0"/>
                          <a:cs typeface="Vijaya" pitchFamily="34" charset="0"/>
                        </a:rPr>
                        <a:t>Peer Leaders</a:t>
                      </a:r>
                      <a:endParaRPr lang="en-AU" sz="1800" i="0" dirty="0">
                        <a:solidFill>
                          <a:srgbClr val="C00000"/>
                        </a:solidFill>
                        <a:latin typeface="Century Gothic" pitchFamily="34" charset="0"/>
                        <a:cs typeface="Vijaya" pitchFamily="34" charset="0"/>
                      </a:endParaRPr>
                    </a:p>
                  </a:txBody>
                  <a:tcPr anchor="ctr">
                    <a:solidFill>
                      <a:schemeClr val="accent5">
                        <a:lumMod val="20000"/>
                        <a:lumOff val="80000"/>
                      </a:schemeClr>
                    </a:solidFill>
                  </a:tcPr>
                </a:tc>
                <a:tc>
                  <a:txBody>
                    <a:bodyPr/>
                    <a:lstStyle/>
                    <a:p>
                      <a:pPr algn="l"/>
                      <a:r>
                        <a:rPr lang="en-AU" sz="1800" i="0" dirty="0" smtClean="0">
                          <a:solidFill>
                            <a:srgbClr val="C00000"/>
                          </a:solidFill>
                          <a:latin typeface="Century Gothic" pitchFamily="34" charset="0"/>
                          <a:cs typeface="Vijaya" pitchFamily="34" charset="0"/>
                        </a:rPr>
                        <a:t>Time</a:t>
                      </a:r>
                      <a:endParaRPr lang="en-AU" sz="1800" i="0" dirty="0">
                        <a:solidFill>
                          <a:srgbClr val="C00000"/>
                        </a:solidFill>
                        <a:latin typeface="Century Gothic" pitchFamily="34" charset="0"/>
                        <a:cs typeface="Vijaya" pitchFamily="34" charset="0"/>
                      </a:endParaRPr>
                    </a:p>
                  </a:txBody>
                  <a:tcPr anchor="ctr">
                    <a:solidFill>
                      <a:schemeClr val="accent5">
                        <a:lumMod val="20000"/>
                        <a:lumOff val="80000"/>
                      </a:schemeClr>
                    </a:solidFill>
                  </a:tcPr>
                </a:tc>
                <a:extLst>
                  <a:ext uri="{0D108BD9-81ED-4DB2-BD59-A6C34878D82A}">
                    <a16:rowId xmlns:a16="http://schemas.microsoft.com/office/drawing/2014/main" val="10001"/>
                  </a:ext>
                </a:extLst>
              </a:tr>
              <a:tr h="436684">
                <a:tc>
                  <a:txBody>
                    <a:bodyPr/>
                    <a:lstStyle/>
                    <a:p>
                      <a:r>
                        <a:rPr lang="en-AU" sz="1800" i="0" dirty="0" smtClean="0">
                          <a:solidFill>
                            <a:srgbClr val="002060"/>
                          </a:solidFill>
                          <a:latin typeface="Century Gothic" pitchFamily="34" charset="0"/>
                          <a:cs typeface="Vijaya" pitchFamily="34" charset="0"/>
                        </a:rPr>
                        <a:t>Maroondah </a:t>
                      </a:r>
                      <a:r>
                        <a:rPr lang="en-AU" sz="1800" i="0" baseline="0" dirty="0" smtClean="0">
                          <a:solidFill>
                            <a:srgbClr val="002060"/>
                          </a:solidFill>
                          <a:latin typeface="Century Gothic" pitchFamily="34" charset="0"/>
                          <a:cs typeface="Vijaya" pitchFamily="34" charset="0"/>
                        </a:rPr>
                        <a:t>IPU 1&amp; 2  </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Tony</a:t>
                      </a:r>
                      <a:r>
                        <a:rPr lang="en-AU" sz="1800" i="0" baseline="0" dirty="0" smtClean="0">
                          <a:latin typeface="Century Gothic" pitchFamily="34" charset="0"/>
                          <a:cs typeface="Vijaya" pitchFamily="34" charset="0"/>
                        </a:rPr>
                        <a:t> and Paula</a:t>
                      </a:r>
                      <a:endParaRPr lang="en-AU" sz="1800" i="0" dirty="0">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Wed</a:t>
                      </a:r>
                      <a:r>
                        <a:rPr lang="en-AU" sz="1800" i="0" baseline="0" dirty="0" smtClean="0">
                          <a:latin typeface="Century Gothic" pitchFamily="34" charset="0"/>
                          <a:cs typeface="Vijaya" pitchFamily="34" charset="0"/>
                        </a:rPr>
                        <a:t> 1-2 pm</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2"/>
                  </a:ext>
                </a:extLst>
              </a:tr>
              <a:tr h="436684">
                <a:tc>
                  <a:txBody>
                    <a:bodyPr/>
                    <a:lstStyle/>
                    <a:p>
                      <a:r>
                        <a:rPr lang="en-AU" sz="1800" i="0" dirty="0" smtClean="0">
                          <a:solidFill>
                            <a:srgbClr val="002060"/>
                          </a:solidFill>
                          <a:latin typeface="Century Gothic" pitchFamily="34" charset="0"/>
                          <a:cs typeface="Vijaya" pitchFamily="34" charset="0"/>
                        </a:rPr>
                        <a:t>Wellington House Detox Unit</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Fred and Denise</a:t>
                      </a:r>
                      <a:endParaRPr lang="en-AU" sz="1800" i="0" dirty="0">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Thurs</a:t>
                      </a:r>
                      <a:r>
                        <a:rPr lang="en-AU" sz="1800" i="0" baseline="0" dirty="0" smtClean="0">
                          <a:latin typeface="Century Gothic" pitchFamily="34" charset="0"/>
                          <a:cs typeface="Vijaya" pitchFamily="34" charset="0"/>
                        </a:rPr>
                        <a:t> 10.30 -11.30</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3"/>
                  </a:ext>
                </a:extLst>
              </a:tr>
              <a:tr h="436684">
                <a:tc>
                  <a:txBody>
                    <a:bodyPr/>
                    <a:lstStyle/>
                    <a:p>
                      <a:r>
                        <a:rPr lang="en-AU" sz="1800" i="0" dirty="0" smtClean="0">
                          <a:solidFill>
                            <a:srgbClr val="002060"/>
                          </a:solidFill>
                          <a:latin typeface="Century Gothic" pitchFamily="34" charset="0"/>
                          <a:cs typeface="Vijaya" pitchFamily="34" charset="0"/>
                        </a:rPr>
                        <a:t>Chandler House</a:t>
                      </a:r>
                      <a:r>
                        <a:rPr lang="en-AU" sz="1800" i="0" baseline="0" dirty="0" smtClean="0">
                          <a:solidFill>
                            <a:srgbClr val="002060"/>
                          </a:solidFill>
                          <a:latin typeface="Century Gothic" pitchFamily="34" charset="0"/>
                          <a:cs typeface="Vijaya" pitchFamily="34" charset="0"/>
                        </a:rPr>
                        <a:t> CMHC</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Russell</a:t>
                      </a:r>
                      <a:endParaRPr lang="en-AU" sz="1800" i="0" dirty="0">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Tues</a:t>
                      </a:r>
                      <a:r>
                        <a:rPr lang="en-AU" sz="1800" i="0" baseline="0" dirty="0" smtClean="0">
                          <a:latin typeface="Century Gothic" pitchFamily="34" charset="0"/>
                          <a:cs typeface="Vijaya" pitchFamily="34" charset="0"/>
                        </a:rPr>
                        <a:t> 11- 12 md</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4"/>
                  </a:ext>
                </a:extLst>
              </a:tr>
              <a:tr h="436684">
                <a:tc>
                  <a:txBody>
                    <a:bodyPr/>
                    <a:lstStyle/>
                    <a:p>
                      <a:r>
                        <a:rPr lang="en-AU" sz="1800" i="0" dirty="0" smtClean="0">
                          <a:solidFill>
                            <a:srgbClr val="002060"/>
                          </a:solidFill>
                          <a:latin typeface="Century Gothic" pitchFamily="34" charset="0"/>
                          <a:cs typeface="Vijaya" pitchFamily="34" charset="0"/>
                        </a:rPr>
                        <a:t>Maroondah CCU </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Russell and</a:t>
                      </a:r>
                      <a:r>
                        <a:rPr lang="en-AU" sz="1800" i="0" baseline="0" dirty="0" smtClean="0">
                          <a:latin typeface="Century Gothic" pitchFamily="34" charset="0"/>
                          <a:cs typeface="Vijaya" pitchFamily="34" charset="0"/>
                        </a:rPr>
                        <a:t> Rose</a:t>
                      </a:r>
                      <a:endParaRPr lang="en-AU" sz="1800" i="0" dirty="0">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Tues 2.15-3.15 pm</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5"/>
                  </a:ext>
                </a:extLst>
              </a:tr>
              <a:tr h="436684">
                <a:tc>
                  <a:txBody>
                    <a:bodyPr/>
                    <a:lstStyle/>
                    <a:p>
                      <a:r>
                        <a:rPr lang="en-AU" sz="1800" i="0" dirty="0" smtClean="0">
                          <a:solidFill>
                            <a:srgbClr val="002060"/>
                          </a:solidFill>
                          <a:latin typeface="Century Gothic" pitchFamily="34" charset="0"/>
                          <a:cs typeface="Vijaya" pitchFamily="34" charset="0"/>
                        </a:rPr>
                        <a:t>Maroondah PARC</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Leonie</a:t>
                      </a:r>
                      <a:r>
                        <a:rPr lang="en-AU" sz="1800" i="0" baseline="0" dirty="0" smtClean="0">
                          <a:latin typeface="Century Gothic" pitchFamily="34" charset="0"/>
                          <a:cs typeface="Vijaya" pitchFamily="34" charset="0"/>
                        </a:rPr>
                        <a:t> and Rose</a:t>
                      </a:r>
                      <a:endParaRPr lang="en-AU" sz="1800" i="0" dirty="0">
                        <a:solidFill>
                          <a:srgbClr val="FF000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Wed 12.30 -1.30pm</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6"/>
                  </a:ext>
                </a:extLst>
              </a:tr>
              <a:tr h="436684">
                <a:tc>
                  <a:txBody>
                    <a:bodyPr/>
                    <a:lstStyle/>
                    <a:p>
                      <a:r>
                        <a:rPr lang="en-AU" sz="1800" i="0" dirty="0" smtClean="0">
                          <a:solidFill>
                            <a:srgbClr val="002060"/>
                          </a:solidFill>
                          <a:latin typeface="Century Gothic" pitchFamily="34" charset="0"/>
                          <a:cs typeface="Vijaya" pitchFamily="34" charset="0"/>
                        </a:rPr>
                        <a:t>Upton House Inpatient Unit</a:t>
                      </a:r>
                      <a:endParaRPr lang="en-AU" sz="1800" i="0" dirty="0">
                        <a:solidFill>
                          <a:srgbClr val="002060"/>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solidFill>
                            <a:schemeClr val="tx1"/>
                          </a:solidFill>
                          <a:latin typeface="Century Gothic" pitchFamily="34" charset="0"/>
                          <a:cs typeface="Vijaya" pitchFamily="34" charset="0"/>
                        </a:rPr>
                        <a:t>Catherine and Denise</a:t>
                      </a:r>
                      <a:endParaRPr lang="en-AU" sz="1800" i="0" dirty="0">
                        <a:solidFill>
                          <a:schemeClr val="tx1"/>
                        </a:solidFill>
                        <a:latin typeface="Century Gothic" pitchFamily="34" charset="0"/>
                        <a:cs typeface="Vijaya" pitchFamily="34" charset="0"/>
                      </a:endParaRPr>
                    </a:p>
                  </a:txBody>
                  <a:tcPr>
                    <a:solidFill>
                      <a:schemeClr val="accent5">
                        <a:lumMod val="20000"/>
                        <a:lumOff val="80000"/>
                      </a:schemeClr>
                    </a:solidFill>
                  </a:tcPr>
                </a:tc>
                <a:tc>
                  <a:txBody>
                    <a:bodyPr/>
                    <a:lstStyle/>
                    <a:p>
                      <a:r>
                        <a:rPr lang="en-AU" sz="1800" i="0" dirty="0" smtClean="0">
                          <a:latin typeface="Century Gothic" pitchFamily="34" charset="0"/>
                          <a:cs typeface="Vijaya" pitchFamily="34" charset="0"/>
                        </a:rPr>
                        <a:t>Friday</a:t>
                      </a:r>
                      <a:r>
                        <a:rPr lang="en-AU" sz="1800" i="0" baseline="0" dirty="0" smtClean="0">
                          <a:latin typeface="Century Gothic" pitchFamily="34" charset="0"/>
                          <a:cs typeface="Vijaya" pitchFamily="34" charset="0"/>
                        </a:rPr>
                        <a:t> x 1hour</a:t>
                      </a:r>
                      <a:endParaRPr lang="en-AU" sz="1800" i="0" dirty="0">
                        <a:latin typeface="Century Gothic" pitchFamily="34" charset="0"/>
                        <a:cs typeface="Vijaya" pitchFamily="34" charset="0"/>
                      </a:endParaRPr>
                    </a:p>
                  </a:txBody>
                  <a:tcPr>
                    <a:solidFill>
                      <a:schemeClr val="accent5">
                        <a:lumMod val="20000"/>
                        <a:lumOff val="80000"/>
                      </a:schemeClr>
                    </a:solidFill>
                  </a:tcPr>
                </a:tc>
                <a:extLst>
                  <a:ext uri="{0D108BD9-81ED-4DB2-BD59-A6C34878D82A}">
                    <a16:rowId xmlns:a16="http://schemas.microsoft.com/office/drawing/2014/main" val="10007"/>
                  </a:ext>
                </a:extLst>
              </a:tr>
            </a:tbl>
          </a:graphicData>
        </a:graphic>
      </p:graphicFrame>
      <p:sp>
        <p:nvSpPr>
          <p:cNvPr id="8" name="Title 1"/>
          <p:cNvSpPr txBox="1">
            <a:spLocks/>
          </p:cNvSpPr>
          <p:nvPr/>
        </p:nvSpPr>
        <p:spPr bwMode="auto">
          <a:xfrm>
            <a:off x="0" y="260648"/>
            <a:ext cx="8532440" cy="710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dirty="0" smtClean="0">
                <a:solidFill>
                  <a:schemeClr val="accent2"/>
                </a:solidFill>
                <a:latin typeface="Century Gothic" pitchFamily="34" charset="0"/>
              </a:rPr>
              <a:t> </a:t>
            </a:r>
            <a:r>
              <a:rPr lang="en-AU" sz="3600" dirty="0" smtClean="0">
                <a:solidFill>
                  <a:srgbClr val="FFFF00"/>
                </a:solidFill>
                <a:latin typeface="Century Gothic" pitchFamily="34" charset="0"/>
              </a:rPr>
              <a:t>The Peer-led Group Programme</a:t>
            </a:r>
            <a:endParaRPr lang="en-AU" sz="3600" dirty="0">
              <a:solidFill>
                <a:srgbClr val="FFFF00"/>
              </a:solidFill>
              <a:latin typeface="Century Gothic" pitchFamily="34" charset="0"/>
            </a:endParaRPr>
          </a:p>
        </p:txBody>
      </p:sp>
    </p:spTree>
    <p:extLst>
      <p:ext uri="{BB962C8B-B14F-4D97-AF65-F5344CB8AC3E}">
        <p14:creationId xmlns:p14="http://schemas.microsoft.com/office/powerpoint/2010/main" val="4165920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516216" y="2211325"/>
            <a:ext cx="1647190" cy="2219325"/>
          </a:xfrm>
          <a:prstGeom prst="rect">
            <a:avLst/>
          </a:prstGeom>
          <a:noFill/>
          <a:ln>
            <a:noFill/>
          </a:ln>
          <a:effectLst/>
          <a:extLst/>
        </p:spPr>
      </p:pic>
      <p:pic>
        <p:nvPicPr>
          <p:cNvPr id="6" name="Content Placeholder 7"/>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Lst>
          </a:blip>
          <a:stretch>
            <a:fillRect/>
          </a:stretch>
        </p:blipFill>
        <p:spPr>
          <a:xfrm>
            <a:off x="1547665" y="1700808"/>
            <a:ext cx="3672408" cy="3240360"/>
          </a:xfrm>
          <a:prstGeom prst="rect">
            <a:avLst/>
          </a:prstGeom>
          <a:solidFill>
            <a:srgbClr val="000000">
              <a:shade val="95000"/>
            </a:srgbClr>
          </a:solidFill>
          <a:ln w="6350" cap="sq">
            <a:solidFill>
              <a:schemeClr val="accent6"/>
            </a:solidFill>
            <a:miter lim="800000"/>
          </a:ln>
          <a:effectLst>
            <a:outerShdw blurRad="254000" dist="190500" dir="2700000" sy="90000" algn="bl" rotWithShape="0">
              <a:srgbClr val="000000">
                <a:alpha val="40000"/>
              </a:srgbClr>
            </a:outerShdw>
          </a:effectLst>
        </p:spPr>
      </p:pic>
      <p:sp>
        <p:nvSpPr>
          <p:cNvPr id="4" name="Rectangle 3"/>
          <p:cNvSpPr/>
          <p:nvPr/>
        </p:nvSpPr>
        <p:spPr>
          <a:xfrm>
            <a:off x="163322" y="332656"/>
            <a:ext cx="7848872" cy="830997"/>
          </a:xfrm>
          <a:prstGeom prst="rect">
            <a:avLst/>
          </a:prstGeom>
        </p:spPr>
        <p:txBody>
          <a:bodyPr wrap="square">
            <a:spAutoFit/>
          </a:bodyPr>
          <a:lstStyle/>
          <a:p>
            <a:pPr algn="ctr"/>
            <a:r>
              <a:rPr lang="en-AU" sz="2400" dirty="0">
                <a:solidFill>
                  <a:srgbClr val="FFFF00"/>
                </a:solidFill>
                <a:latin typeface="Century Gothic" pitchFamily="34" charset="0"/>
              </a:rPr>
              <a:t>Chandler House Community Mental Health Centre </a:t>
            </a:r>
            <a:r>
              <a:rPr lang="en-AU" sz="2400" dirty="0" smtClean="0">
                <a:solidFill>
                  <a:srgbClr val="FFFF00"/>
                </a:solidFill>
                <a:latin typeface="Century Gothic" pitchFamily="34" charset="0"/>
              </a:rPr>
              <a:t>Russell   The Tuesday Club  </a:t>
            </a:r>
            <a:r>
              <a:rPr lang="en-AU" sz="2400" dirty="0">
                <a:solidFill>
                  <a:srgbClr val="FFFF00"/>
                </a:solidFill>
                <a:latin typeface="Century Gothic" pitchFamily="34" charset="0"/>
              </a:rPr>
              <a:t>11.00-12.00</a:t>
            </a:r>
          </a:p>
        </p:txBody>
      </p:sp>
    </p:spTree>
    <p:extLst>
      <p:ext uri="{BB962C8B-B14F-4D97-AF65-F5344CB8AC3E}">
        <p14:creationId xmlns:p14="http://schemas.microsoft.com/office/powerpoint/2010/main" val="13563728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p:cNvPicPr>
            <a:picLocks noGrp="1"/>
          </p:cNvPicPr>
          <p:nvPr>
            <p:ph idx="1"/>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1115616" y="2060848"/>
            <a:ext cx="6768752" cy="2880320"/>
          </a:xfrm>
          <a:prstGeom prst="rect">
            <a:avLst/>
          </a:prstGeom>
          <a:solidFill>
            <a:srgbClr val="000000">
              <a:shade val="95000"/>
            </a:srgbClr>
          </a:solidFill>
          <a:ln w="3175" cap="sq">
            <a:solidFill>
              <a:schemeClr val="accent6"/>
            </a:solidFill>
            <a:miter lim="800000"/>
          </a:ln>
          <a:effectLst>
            <a:outerShdw blurRad="254000" dist="190500" dir="2700000" sy="90000" algn="bl" rotWithShape="0">
              <a:srgbClr val="000000">
                <a:alpha val="40000"/>
              </a:srgbClr>
            </a:outerShdw>
          </a:effectLst>
        </p:spPr>
      </p:pic>
      <p:sp>
        <p:nvSpPr>
          <p:cNvPr id="4" name="Rectangle 3"/>
          <p:cNvSpPr/>
          <p:nvPr/>
        </p:nvSpPr>
        <p:spPr>
          <a:xfrm>
            <a:off x="-180528" y="238856"/>
            <a:ext cx="7920880" cy="954107"/>
          </a:xfrm>
          <a:prstGeom prst="rect">
            <a:avLst/>
          </a:prstGeom>
        </p:spPr>
        <p:txBody>
          <a:bodyPr wrap="square">
            <a:spAutoFit/>
          </a:bodyPr>
          <a:lstStyle/>
          <a:p>
            <a:pPr algn="ctr"/>
            <a:r>
              <a:rPr lang="en-AU" sz="2800" dirty="0">
                <a:solidFill>
                  <a:srgbClr val="FFFF00"/>
                </a:solidFill>
                <a:latin typeface="Century Gothic" pitchFamily="34" charset="0"/>
              </a:rPr>
              <a:t>Maroondah </a:t>
            </a:r>
            <a:r>
              <a:rPr lang="en-AU" sz="2800" dirty="0" smtClean="0">
                <a:solidFill>
                  <a:srgbClr val="FFFF00"/>
                </a:solidFill>
                <a:latin typeface="Century Gothic" pitchFamily="34" charset="0"/>
              </a:rPr>
              <a:t>Hospital Inpatient Unit 1&amp; 2</a:t>
            </a:r>
            <a:r>
              <a:rPr lang="en-AU" sz="2800" dirty="0">
                <a:solidFill>
                  <a:srgbClr val="FFFF00"/>
                </a:solidFill>
                <a:latin typeface="Century Gothic" pitchFamily="34" charset="0"/>
              </a:rPr>
              <a:t/>
            </a:r>
            <a:br>
              <a:rPr lang="en-AU" sz="2800" dirty="0">
                <a:solidFill>
                  <a:srgbClr val="FFFF00"/>
                </a:solidFill>
                <a:latin typeface="Century Gothic" pitchFamily="34" charset="0"/>
              </a:rPr>
            </a:br>
            <a:r>
              <a:rPr lang="en-AU" sz="2800" dirty="0">
                <a:solidFill>
                  <a:srgbClr val="FFFF00"/>
                </a:solidFill>
                <a:latin typeface="Century Gothic" pitchFamily="34" charset="0"/>
              </a:rPr>
              <a:t> </a:t>
            </a:r>
            <a:r>
              <a:rPr lang="en-AU" dirty="0" smtClean="0">
                <a:solidFill>
                  <a:srgbClr val="FFFF00"/>
                </a:solidFill>
                <a:latin typeface="Century Gothic" pitchFamily="34" charset="0"/>
              </a:rPr>
              <a:t>Paula </a:t>
            </a:r>
            <a:r>
              <a:rPr lang="en-AU" dirty="0">
                <a:solidFill>
                  <a:srgbClr val="FFFF00"/>
                </a:solidFill>
                <a:latin typeface="Century Gothic" pitchFamily="34" charset="0"/>
              </a:rPr>
              <a:t>and Tony </a:t>
            </a:r>
            <a:r>
              <a:rPr lang="en-AU" dirty="0" smtClean="0">
                <a:solidFill>
                  <a:srgbClr val="FFFF00"/>
                </a:solidFill>
                <a:latin typeface="Century Gothic" pitchFamily="34" charset="0"/>
              </a:rPr>
              <a:t>  </a:t>
            </a:r>
            <a:r>
              <a:rPr lang="en-AU" dirty="0">
                <a:solidFill>
                  <a:srgbClr val="FFFF00"/>
                </a:solidFill>
                <a:latin typeface="Century Gothic" pitchFamily="34" charset="0"/>
              </a:rPr>
              <a:t>Wednesday 1.00-2.00pm</a:t>
            </a:r>
            <a:endParaRPr lang="en-AU" dirty="0"/>
          </a:p>
        </p:txBody>
      </p:sp>
    </p:spTree>
    <p:extLst>
      <p:ext uri="{BB962C8B-B14F-4D97-AF65-F5344CB8AC3E}">
        <p14:creationId xmlns:p14="http://schemas.microsoft.com/office/powerpoint/2010/main" val="33892992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72" y="116632"/>
            <a:ext cx="8229600" cy="1143000"/>
          </a:xfrm>
        </p:spPr>
        <p:txBody>
          <a:bodyPr/>
          <a:lstStyle/>
          <a:p>
            <a:r>
              <a:rPr lang="en-AU" sz="3600" dirty="0">
                <a:solidFill>
                  <a:srgbClr val="FFFF00"/>
                </a:solidFill>
                <a:latin typeface="Century Gothic" pitchFamily="34" charset="0"/>
              </a:rPr>
              <a:t>Wellington House Detox </a:t>
            </a:r>
            <a:r>
              <a:rPr lang="en-AU" sz="3600" dirty="0" smtClean="0">
                <a:solidFill>
                  <a:srgbClr val="FFFF00"/>
                </a:solidFill>
                <a:latin typeface="Century Gothic" pitchFamily="34" charset="0"/>
              </a:rPr>
              <a:t>Unit</a:t>
            </a:r>
            <a:br>
              <a:rPr lang="en-AU" sz="3600" dirty="0" smtClean="0">
                <a:solidFill>
                  <a:srgbClr val="FFFF00"/>
                </a:solidFill>
                <a:latin typeface="Century Gothic" pitchFamily="34" charset="0"/>
              </a:rPr>
            </a:br>
            <a:r>
              <a:rPr lang="en-AU" sz="2000" dirty="0" smtClean="0">
                <a:solidFill>
                  <a:srgbClr val="FFFF00"/>
                </a:solidFill>
                <a:latin typeface="Century Gothic" pitchFamily="34" charset="0"/>
              </a:rPr>
              <a:t>Denise and Fred  Thursday 10.30-11.30am</a:t>
            </a:r>
            <a:endParaRPr lang="en-AU" sz="2000" dirty="0">
              <a:solidFill>
                <a:srgbClr val="FFFF00"/>
              </a:solidFill>
              <a:latin typeface="Century Gothic" pitchFamily="34" charset="0"/>
            </a:endParaRPr>
          </a:p>
        </p:txBody>
      </p:sp>
      <p:pic>
        <p:nvPicPr>
          <p:cNvPr id="5" name="Content Placeholder 4"/>
          <p:cNvPicPr>
            <a:picLocks noGrp="1"/>
          </p:cNvPicPr>
          <p:nvPr>
            <p:ph idx="1"/>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683568" y="2348880"/>
            <a:ext cx="7810500" cy="2047875"/>
          </a:xfrm>
          <a:prstGeom prst="rect">
            <a:avLst/>
          </a:prstGeom>
          <a:solidFill>
            <a:srgbClr val="000000">
              <a:shade val="95000"/>
            </a:srgbClr>
          </a:solidFill>
          <a:ln w="3175" cap="sq">
            <a:solidFill>
              <a:schemeClr val="accent2"/>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3271026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1400"/>
            <a:ext cx="8229600" cy="1713372"/>
          </a:xfrm>
        </p:spPr>
        <p:txBody>
          <a:bodyPr/>
          <a:lstStyle/>
          <a:p>
            <a:r>
              <a:rPr lang="en-AU" sz="3200" dirty="0">
                <a:solidFill>
                  <a:srgbClr val="FFFF00"/>
                </a:solidFill>
                <a:latin typeface="Century Gothic" pitchFamily="34" charset="0"/>
              </a:rPr>
              <a:t>Maroondah </a:t>
            </a:r>
            <a:r>
              <a:rPr lang="en-AU" sz="3200" dirty="0" smtClean="0">
                <a:solidFill>
                  <a:srgbClr val="FFFF00"/>
                </a:solidFill>
                <a:latin typeface="Century Gothic" pitchFamily="34" charset="0"/>
              </a:rPr>
              <a:t>Prevention and </a:t>
            </a:r>
            <a:br>
              <a:rPr lang="en-AU" sz="3200" dirty="0" smtClean="0">
                <a:solidFill>
                  <a:srgbClr val="FFFF00"/>
                </a:solidFill>
                <a:latin typeface="Century Gothic" pitchFamily="34" charset="0"/>
              </a:rPr>
            </a:br>
            <a:r>
              <a:rPr lang="en-AU" sz="3200" dirty="0" smtClean="0">
                <a:solidFill>
                  <a:srgbClr val="FFFF00"/>
                </a:solidFill>
                <a:latin typeface="Century Gothic" pitchFamily="34" charset="0"/>
              </a:rPr>
              <a:t>Recovery Centre(PARC)</a:t>
            </a:r>
            <a:br>
              <a:rPr lang="en-AU" sz="3200" dirty="0" smtClean="0">
                <a:solidFill>
                  <a:srgbClr val="FFFF00"/>
                </a:solidFill>
                <a:latin typeface="Century Gothic" pitchFamily="34" charset="0"/>
              </a:rPr>
            </a:br>
            <a:r>
              <a:rPr lang="en-AU" sz="1800" dirty="0" smtClean="0">
                <a:solidFill>
                  <a:srgbClr val="FFFF00"/>
                </a:solidFill>
                <a:latin typeface="Century Gothic" pitchFamily="34" charset="0"/>
              </a:rPr>
              <a:t>Leonie and Rose        Wednesday 12.30-1.30pm</a:t>
            </a:r>
            <a:endParaRPr lang="en-AU" sz="1800" dirty="0">
              <a:solidFill>
                <a:srgbClr val="FFFF00"/>
              </a:solidFill>
              <a:latin typeface="Century Gothic" pitchFamily="34" charset="0"/>
            </a:endParaRPr>
          </a:p>
        </p:txBody>
      </p:sp>
      <p:pic>
        <p:nvPicPr>
          <p:cNvPr id="5" name="Picture 4"/>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1538812" y="2289780"/>
            <a:ext cx="5841499" cy="3515484"/>
          </a:xfrm>
          <a:prstGeom prst="rect">
            <a:avLst/>
          </a:prstGeom>
          <a:solidFill>
            <a:srgbClr val="000000">
              <a:shade val="95000"/>
            </a:srgbClr>
          </a:solidFill>
          <a:ln w="3175" cap="sq">
            <a:solidFill>
              <a:schemeClr val="accent6"/>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8306321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907704" y="1916832"/>
            <a:ext cx="5267014" cy="3744416"/>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
        <p:nvSpPr>
          <p:cNvPr id="3" name="Rectangle 2"/>
          <p:cNvSpPr/>
          <p:nvPr/>
        </p:nvSpPr>
        <p:spPr>
          <a:xfrm>
            <a:off x="14768" y="60915"/>
            <a:ext cx="7776864" cy="1323439"/>
          </a:xfrm>
          <a:prstGeom prst="rect">
            <a:avLst/>
          </a:prstGeom>
        </p:spPr>
        <p:txBody>
          <a:bodyPr wrap="square">
            <a:spAutoFit/>
          </a:bodyPr>
          <a:lstStyle/>
          <a:p>
            <a:pPr lvl="0" algn="ctr" eaLnBrk="1" hangingPunct="1"/>
            <a:r>
              <a:rPr lang="en-AU" sz="4000" kern="0" dirty="0">
                <a:solidFill>
                  <a:srgbClr val="FFFF00"/>
                </a:solidFill>
                <a:latin typeface="Century Gothic" pitchFamily="34" charset="0"/>
                <a:ea typeface="+mj-ea"/>
                <a:cs typeface="+mj-cs"/>
              </a:rPr>
              <a:t>Upton House Inpatient Unit</a:t>
            </a:r>
            <a:br>
              <a:rPr lang="en-AU" sz="4000" kern="0" dirty="0">
                <a:solidFill>
                  <a:srgbClr val="FFFF00"/>
                </a:solidFill>
                <a:latin typeface="Century Gothic" pitchFamily="34" charset="0"/>
                <a:ea typeface="+mj-ea"/>
                <a:cs typeface="+mj-cs"/>
              </a:rPr>
            </a:br>
            <a:r>
              <a:rPr lang="en-AU" sz="4000" kern="0" dirty="0" smtClean="0">
                <a:solidFill>
                  <a:srgbClr val="FFFF00"/>
                </a:solidFill>
                <a:latin typeface="Century Gothic" pitchFamily="34" charset="0"/>
                <a:ea typeface="+mj-ea"/>
                <a:cs typeface="+mj-cs"/>
              </a:rPr>
              <a:t>   </a:t>
            </a:r>
            <a:r>
              <a:rPr lang="en-AU" sz="2400" kern="0" dirty="0" smtClean="0">
                <a:solidFill>
                  <a:srgbClr val="FFFF00"/>
                </a:solidFill>
                <a:latin typeface="Century Gothic" pitchFamily="34" charset="0"/>
                <a:ea typeface="+mj-ea"/>
                <a:cs typeface="+mj-cs"/>
              </a:rPr>
              <a:t>Catherine </a:t>
            </a:r>
            <a:r>
              <a:rPr lang="en-AU" sz="2400" kern="0" dirty="0">
                <a:solidFill>
                  <a:srgbClr val="FFFF00"/>
                </a:solidFill>
                <a:latin typeface="Century Gothic" pitchFamily="34" charset="0"/>
                <a:ea typeface="+mj-ea"/>
                <a:cs typeface="+mj-cs"/>
              </a:rPr>
              <a:t>and </a:t>
            </a:r>
            <a:r>
              <a:rPr lang="en-AU" sz="2400" kern="0" dirty="0" smtClean="0">
                <a:solidFill>
                  <a:srgbClr val="FFFF00"/>
                </a:solidFill>
                <a:latin typeface="Century Gothic" pitchFamily="34" charset="0"/>
                <a:ea typeface="+mj-ea"/>
                <a:cs typeface="+mj-cs"/>
              </a:rPr>
              <a:t>Rose  </a:t>
            </a:r>
            <a:r>
              <a:rPr lang="en-AU" sz="2400" kern="0" dirty="0">
                <a:solidFill>
                  <a:srgbClr val="FFFF00"/>
                </a:solidFill>
                <a:latin typeface="Century Gothic" pitchFamily="34" charset="0"/>
                <a:ea typeface="+mj-ea"/>
                <a:cs typeface="+mj-cs"/>
              </a:rPr>
              <a:t>Friday 1.00-2.00pm</a:t>
            </a:r>
          </a:p>
        </p:txBody>
      </p:sp>
      <p:sp>
        <p:nvSpPr>
          <p:cNvPr id="4" name="TextBox 3"/>
          <p:cNvSpPr txBox="1"/>
          <p:nvPr/>
        </p:nvSpPr>
        <p:spPr>
          <a:xfrm>
            <a:off x="1979712" y="5949280"/>
            <a:ext cx="5256584" cy="461665"/>
          </a:xfrm>
          <a:prstGeom prst="rect">
            <a:avLst/>
          </a:prstGeom>
          <a:noFill/>
        </p:spPr>
        <p:txBody>
          <a:bodyPr wrap="square" rtlCol="0">
            <a:spAutoFit/>
          </a:bodyPr>
          <a:lstStyle/>
          <a:p>
            <a:pPr algn="ctr"/>
            <a:r>
              <a:rPr lang="en-AU" sz="2400" dirty="0" smtClean="0">
                <a:solidFill>
                  <a:schemeClr val="accent6"/>
                </a:solidFill>
                <a:latin typeface="Century Gothic" pitchFamily="34" charset="0"/>
              </a:rPr>
              <a:t>Box Hill Hospital</a:t>
            </a:r>
            <a:endParaRPr lang="en-AU" sz="2400" dirty="0">
              <a:solidFill>
                <a:schemeClr val="accent6"/>
              </a:solidFill>
              <a:latin typeface="Century Gothic" pitchFamily="34" charset="0"/>
            </a:endParaRPr>
          </a:p>
        </p:txBody>
      </p:sp>
    </p:spTree>
    <p:extLst>
      <p:ext uri="{BB962C8B-B14F-4D97-AF65-F5344CB8AC3E}">
        <p14:creationId xmlns:p14="http://schemas.microsoft.com/office/powerpoint/2010/main" val="2939727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566344" y="1700808"/>
            <a:ext cx="5817970" cy="4032448"/>
          </a:xfrm>
          <a:prstGeom prst="rect">
            <a:avLst/>
          </a:prstGeom>
          <a:solidFill>
            <a:srgbClr val="000000">
              <a:shade val="95000"/>
            </a:srgbClr>
          </a:solidFill>
          <a:ln w="6350" cap="sq">
            <a:solidFill>
              <a:schemeClr val="accent2"/>
            </a:solidFill>
            <a:miter lim="800000"/>
          </a:ln>
          <a:effectLst>
            <a:outerShdw blurRad="254000" dist="190500" dir="2700000" sy="90000" algn="bl" rotWithShape="0">
              <a:srgbClr val="000000">
                <a:alpha val="40000"/>
              </a:srgbClr>
            </a:outerShdw>
          </a:effectLst>
          <a:extLst/>
        </p:spPr>
      </p:pic>
      <p:sp>
        <p:nvSpPr>
          <p:cNvPr id="2" name="Rectangle 1"/>
          <p:cNvSpPr/>
          <p:nvPr/>
        </p:nvSpPr>
        <p:spPr>
          <a:xfrm>
            <a:off x="-464558" y="260648"/>
            <a:ext cx="7848872" cy="830997"/>
          </a:xfrm>
          <a:prstGeom prst="rect">
            <a:avLst/>
          </a:prstGeom>
        </p:spPr>
        <p:txBody>
          <a:bodyPr wrap="square">
            <a:spAutoFit/>
          </a:bodyPr>
          <a:lstStyle/>
          <a:p>
            <a:pPr algn="ctr"/>
            <a:r>
              <a:rPr lang="en-AU" sz="2400" kern="0" dirty="0">
                <a:solidFill>
                  <a:srgbClr val="FFFF00"/>
                </a:solidFill>
                <a:latin typeface="Century Gothic" pitchFamily="34" charset="0"/>
                <a:ea typeface="+mj-ea"/>
                <a:cs typeface="+mj-cs"/>
              </a:rPr>
              <a:t>The Dual Diagnosis Consumer </a:t>
            </a:r>
            <a:r>
              <a:rPr lang="en-AU" sz="2400" kern="0" dirty="0" smtClean="0">
                <a:solidFill>
                  <a:srgbClr val="FFFF00"/>
                </a:solidFill>
                <a:latin typeface="Century Gothic" pitchFamily="34" charset="0"/>
                <a:ea typeface="+mj-ea"/>
                <a:cs typeface="+mj-cs"/>
              </a:rPr>
              <a:t>and Carer</a:t>
            </a:r>
            <a:r>
              <a:rPr lang="en-AU" sz="2400" kern="0" dirty="0">
                <a:solidFill>
                  <a:srgbClr val="FFFF00"/>
                </a:solidFill>
                <a:latin typeface="Century Gothic" pitchFamily="34" charset="0"/>
                <a:ea typeface="+mj-ea"/>
                <a:cs typeface="+mj-cs"/>
              </a:rPr>
              <a:t/>
            </a:r>
            <a:br>
              <a:rPr lang="en-AU" sz="2400" kern="0" dirty="0">
                <a:solidFill>
                  <a:srgbClr val="FFFF00"/>
                </a:solidFill>
                <a:latin typeface="Century Gothic" pitchFamily="34" charset="0"/>
                <a:ea typeface="+mj-ea"/>
                <a:cs typeface="+mj-cs"/>
              </a:rPr>
            </a:br>
            <a:r>
              <a:rPr lang="en-AU" sz="2400" kern="0" dirty="0">
                <a:solidFill>
                  <a:srgbClr val="FFFF00"/>
                </a:solidFill>
                <a:latin typeface="Century Gothic" pitchFamily="34" charset="0"/>
                <a:ea typeface="+mj-ea"/>
                <a:cs typeface="+mj-cs"/>
              </a:rPr>
              <a:t> </a:t>
            </a:r>
            <a:r>
              <a:rPr lang="en-AU" sz="2400" kern="0" dirty="0" smtClean="0">
                <a:solidFill>
                  <a:srgbClr val="FFFF00"/>
                </a:solidFill>
                <a:latin typeface="Century Gothic" pitchFamily="34" charset="0"/>
                <a:ea typeface="+mj-ea"/>
                <a:cs typeface="+mj-cs"/>
              </a:rPr>
              <a:t>Advisory </a:t>
            </a:r>
            <a:r>
              <a:rPr lang="en-AU" sz="2400" kern="0" dirty="0">
                <a:solidFill>
                  <a:srgbClr val="FFFF00"/>
                </a:solidFill>
                <a:latin typeface="Century Gothic" pitchFamily="34" charset="0"/>
                <a:ea typeface="+mj-ea"/>
                <a:cs typeface="+mj-cs"/>
              </a:rPr>
              <a:t>Council 2019</a:t>
            </a:r>
            <a:endParaRPr lang="en-AU" sz="1400" dirty="0">
              <a:solidFill>
                <a:srgbClr val="FFFF00"/>
              </a:solidFill>
              <a:latin typeface="Century Gothic" pitchFamily="34" charset="0"/>
            </a:endParaRPr>
          </a:p>
        </p:txBody>
      </p:sp>
      <p:sp>
        <p:nvSpPr>
          <p:cNvPr id="6" name="TextBox 5"/>
          <p:cNvSpPr txBox="1"/>
          <p:nvPr/>
        </p:nvSpPr>
        <p:spPr>
          <a:xfrm>
            <a:off x="1566344" y="5906889"/>
            <a:ext cx="6283154" cy="461665"/>
          </a:xfrm>
          <a:prstGeom prst="rect">
            <a:avLst/>
          </a:prstGeom>
          <a:noFill/>
        </p:spPr>
        <p:txBody>
          <a:bodyPr wrap="square" rtlCol="0">
            <a:spAutoFit/>
          </a:bodyPr>
          <a:lstStyle/>
          <a:p>
            <a:r>
              <a:rPr lang="en-AU" sz="1200" dirty="0" smtClean="0">
                <a:solidFill>
                  <a:schemeClr val="accent6"/>
                </a:solidFill>
                <a:latin typeface="Century Gothic" pitchFamily="34" charset="0"/>
              </a:rPr>
              <a:t>Steve West EDDS, Denise Damouni, Catherine White, Rose Parker,  Russell Chilcott</a:t>
            </a:r>
          </a:p>
          <a:p>
            <a:pPr algn="ctr"/>
            <a:r>
              <a:rPr lang="en-AU" sz="1200" dirty="0" smtClean="0">
                <a:solidFill>
                  <a:schemeClr val="accent6"/>
                </a:solidFill>
                <a:latin typeface="Century Gothic" pitchFamily="34" charset="0"/>
              </a:rPr>
              <a:t>Paula Kelly and Fred Murray (Absent Tony Ryan)</a:t>
            </a:r>
            <a:endParaRPr lang="en-AU" sz="1200" dirty="0">
              <a:solidFill>
                <a:schemeClr val="accent6"/>
              </a:solidFill>
              <a:latin typeface="Century Gothic" pitchFamily="34" charset="0"/>
            </a:endParaRPr>
          </a:p>
        </p:txBody>
      </p:sp>
    </p:spTree>
    <p:extLst>
      <p:ext uri="{BB962C8B-B14F-4D97-AF65-F5344CB8AC3E}">
        <p14:creationId xmlns:p14="http://schemas.microsoft.com/office/powerpoint/2010/main" val="7094094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0656" y="404664"/>
            <a:ext cx="8229600" cy="1143000"/>
          </a:xfrm>
        </p:spPr>
        <p:txBody>
          <a:bodyPr/>
          <a:lstStyle/>
          <a:p>
            <a:r>
              <a:rPr lang="en-AU" sz="2800" dirty="0">
                <a:solidFill>
                  <a:srgbClr val="FFFF00"/>
                </a:solidFill>
                <a:latin typeface="Century Gothic" pitchFamily="34" charset="0"/>
              </a:rPr>
              <a:t>The Dual Diagnosis Consumer and Carer Advisory Council, Working </a:t>
            </a:r>
            <a:r>
              <a:rPr lang="en-AU" sz="2800" dirty="0" smtClean="0">
                <a:solidFill>
                  <a:srgbClr val="FFFF00"/>
                </a:solidFill>
                <a:latin typeface="Century Gothic" pitchFamily="34" charset="0"/>
              </a:rPr>
              <a:t>Group 2019</a:t>
            </a:r>
            <a:r>
              <a:rPr lang="en-AU" sz="3200" dirty="0">
                <a:solidFill>
                  <a:srgbClr val="FFFF00"/>
                </a:solidFill>
                <a:latin typeface="Century Gothic" pitchFamily="34" charset="0"/>
              </a:rPr>
              <a:t/>
            </a:r>
            <a:br>
              <a:rPr lang="en-AU" sz="3200" dirty="0">
                <a:solidFill>
                  <a:srgbClr val="FFFF00"/>
                </a:solidFill>
                <a:latin typeface="Century Gothic" pitchFamily="34" charset="0"/>
              </a:rPr>
            </a:br>
            <a:endParaRPr lang="en-US" sz="3200" dirty="0" smtClean="0">
              <a:solidFill>
                <a:srgbClr val="FFFF00"/>
              </a:solidFill>
              <a:latin typeface="Century Gothic" pitchFamily="34" charset="0"/>
            </a:endParaRPr>
          </a:p>
        </p:txBody>
      </p:sp>
      <p:pic>
        <p:nvPicPr>
          <p:cNvPr id="1026" name="Picture 2" descr="Q:\CCAC &amp; WG\DD CCAC\CCAC PHOTOS ALL\PHOTOS Various\WG Picture Sept 20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7538" y="1668851"/>
            <a:ext cx="4794788" cy="3966496"/>
          </a:xfrm>
          <a:prstGeom prst="rect">
            <a:avLst/>
          </a:prstGeom>
          <a:solidFill>
            <a:srgbClr val="000000">
              <a:shade val="95000"/>
            </a:srgbClr>
          </a:solidFill>
          <a:ln w="6350" cap="sq">
            <a:solidFill>
              <a:schemeClr val="accent2"/>
            </a:solidFill>
            <a:miter lim="800000"/>
          </a:ln>
          <a:effectLst>
            <a:outerShdw blurRad="254000" dist="190500" dir="2700000" sy="90000" algn="bl" rotWithShape="0">
              <a:srgbClr val="000000">
                <a:alpha val="40000"/>
              </a:srgbClr>
            </a:outerShdw>
          </a:effectLst>
          <a:extLst/>
        </p:spPr>
      </p:pic>
      <p:sp>
        <p:nvSpPr>
          <p:cNvPr id="2" name="TextBox 1"/>
          <p:cNvSpPr txBox="1"/>
          <p:nvPr/>
        </p:nvSpPr>
        <p:spPr>
          <a:xfrm>
            <a:off x="1547664" y="5783610"/>
            <a:ext cx="6336704" cy="461665"/>
          </a:xfrm>
          <a:prstGeom prst="rect">
            <a:avLst/>
          </a:prstGeom>
          <a:noFill/>
        </p:spPr>
        <p:txBody>
          <a:bodyPr wrap="square" rtlCol="0">
            <a:spAutoFit/>
          </a:bodyPr>
          <a:lstStyle/>
          <a:p>
            <a:pPr algn="ctr"/>
            <a:r>
              <a:rPr lang="en-AU" sz="1200" dirty="0" smtClean="0">
                <a:latin typeface="Century Gothic" pitchFamily="34" charset="0"/>
              </a:rPr>
              <a:t>Belle Groves, Shilpa Ullagaddi, Peter Fairbanks Steve West and Gavin Foster</a:t>
            </a:r>
          </a:p>
          <a:p>
            <a:pPr algn="ctr"/>
            <a:r>
              <a:rPr lang="en-AU" sz="1200" dirty="0" smtClean="0">
                <a:latin typeface="Century Gothic" pitchFamily="34" charset="0"/>
              </a:rPr>
              <a:t>(absent Rob Watson)</a:t>
            </a:r>
            <a:endParaRPr lang="en-AU" sz="1200" dirty="0">
              <a:latin typeface="Century Gothic" pitchFamily="34" charset="0"/>
            </a:endParaRPr>
          </a:p>
        </p:txBody>
      </p:sp>
    </p:spTree>
    <p:extLst>
      <p:ext uri="{BB962C8B-B14F-4D97-AF65-F5344CB8AC3E}">
        <p14:creationId xmlns:p14="http://schemas.microsoft.com/office/powerpoint/2010/main" val="28157106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552" y="332656"/>
            <a:ext cx="6336704" cy="584775"/>
          </a:xfrm>
          <a:prstGeom prst="rect">
            <a:avLst/>
          </a:prstGeom>
        </p:spPr>
        <p:txBody>
          <a:bodyPr wrap="square">
            <a:spAutoFit/>
          </a:bodyPr>
          <a:lstStyle/>
          <a:p>
            <a:r>
              <a:rPr lang="en-US" sz="3200" dirty="0" smtClean="0">
                <a:solidFill>
                  <a:srgbClr val="FFFF00"/>
                </a:solidFill>
                <a:latin typeface="Century Gothic" pitchFamily="34" charset="0"/>
              </a:rPr>
              <a:t>The Traffic Lights Wellness Plan</a:t>
            </a:r>
            <a:endParaRPr lang="en-AU" sz="3200" dirty="0"/>
          </a:p>
        </p:txBody>
      </p:sp>
      <p:pic>
        <p:nvPicPr>
          <p:cNvPr id="6" name="Picture 2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283968" y="1484529"/>
            <a:ext cx="3723440" cy="5098922"/>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
        <p:nvSpPr>
          <p:cNvPr id="7" name="TextBox 6"/>
          <p:cNvSpPr txBox="1"/>
          <p:nvPr/>
        </p:nvSpPr>
        <p:spPr>
          <a:xfrm>
            <a:off x="520439" y="2420888"/>
            <a:ext cx="3384376" cy="1938992"/>
          </a:xfrm>
          <a:prstGeom prst="rect">
            <a:avLst/>
          </a:prstGeom>
          <a:noFill/>
        </p:spPr>
        <p:txBody>
          <a:bodyPr wrap="square" rtlCol="0">
            <a:spAutoFit/>
          </a:bodyPr>
          <a:lstStyle/>
          <a:p>
            <a:pPr algn="ctr"/>
            <a:r>
              <a:rPr lang="en-AU" sz="2000" dirty="0" smtClean="0">
                <a:latin typeface="Century Gothic" pitchFamily="34" charset="0"/>
                <a:cs typeface="Vijaya" pitchFamily="34" charset="0"/>
              </a:rPr>
              <a:t>The</a:t>
            </a:r>
            <a:r>
              <a:rPr lang="en-AU" sz="2000" b="1" dirty="0" smtClean="0">
                <a:latin typeface="Century Gothic" pitchFamily="34" charset="0"/>
                <a:cs typeface="Vijaya" pitchFamily="34" charset="0"/>
              </a:rPr>
              <a:t> ‘</a:t>
            </a:r>
            <a:r>
              <a:rPr lang="en-AU" sz="2000" b="1" dirty="0" smtClean="0">
                <a:solidFill>
                  <a:srgbClr val="FF0000"/>
                </a:solidFill>
                <a:latin typeface="Century Gothic" pitchFamily="34" charset="0"/>
                <a:cs typeface="Vijaya" pitchFamily="34" charset="0"/>
              </a:rPr>
              <a:t>Traffic</a:t>
            </a:r>
            <a:r>
              <a:rPr lang="en-AU" sz="2000" b="1" dirty="0" smtClean="0">
                <a:latin typeface="Century Gothic" pitchFamily="34" charset="0"/>
                <a:cs typeface="Vijaya" pitchFamily="34" charset="0"/>
              </a:rPr>
              <a:t> </a:t>
            </a:r>
            <a:r>
              <a:rPr lang="en-AU" sz="2000" b="1" dirty="0" smtClean="0">
                <a:solidFill>
                  <a:srgbClr val="FFC000"/>
                </a:solidFill>
                <a:latin typeface="Century Gothic" pitchFamily="34" charset="0"/>
                <a:cs typeface="Vijaya" pitchFamily="34" charset="0"/>
              </a:rPr>
              <a:t>Lights </a:t>
            </a:r>
            <a:r>
              <a:rPr lang="en-AU" sz="2000" b="1" dirty="0" smtClean="0">
                <a:solidFill>
                  <a:srgbClr val="00B050"/>
                </a:solidFill>
                <a:latin typeface="Century Gothic" pitchFamily="34" charset="0"/>
                <a:cs typeface="Vijaya" pitchFamily="34" charset="0"/>
              </a:rPr>
              <a:t>Wellness Plan</a:t>
            </a:r>
            <a:r>
              <a:rPr lang="en-AU" sz="2000" b="1" dirty="0" smtClean="0">
                <a:latin typeface="Century Gothic" pitchFamily="34" charset="0"/>
                <a:cs typeface="Vijaya" pitchFamily="34" charset="0"/>
              </a:rPr>
              <a:t>’ </a:t>
            </a:r>
            <a:r>
              <a:rPr lang="en-AU" sz="2000" dirty="0" smtClean="0">
                <a:latin typeface="Century Gothic" pitchFamily="34" charset="0"/>
                <a:cs typeface="Vijaya" pitchFamily="34" charset="0"/>
              </a:rPr>
              <a:t>– </a:t>
            </a:r>
            <a:r>
              <a:rPr lang="en-AU" sz="2000" dirty="0" smtClean="0">
                <a:solidFill>
                  <a:schemeClr val="tx2"/>
                </a:solidFill>
                <a:latin typeface="Century Gothic" pitchFamily="34" charset="0"/>
                <a:cs typeface="Vijaya" pitchFamily="34" charset="0"/>
              </a:rPr>
              <a:t>developed by the DDCCAC and the DDWG as a tool for consumers and their MH/AOD workers</a:t>
            </a:r>
            <a:endParaRPr lang="en-AU" sz="2000" dirty="0">
              <a:solidFill>
                <a:schemeClr val="tx2"/>
              </a:solidFill>
              <a:latin typeface="Century Gothic" pitchFamily="34" charset="0"/>
              <a:cs typeface="Vijaya" pitchFamily="34" charset="0"/>
            </a:endParaRPr>
          </a:p>
        </p:txBody>
      </p:sp>
    </p:spTree>
    <p:extLst>
      <p:ext uri="{BB962C8B-B14F-4D97-AF65-F5344CB8AC3E}">
        <p14:creationId xmlns:p14="http://schemas.microsoft.com/office/powerpoint/2010/main" val="23736715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909" y="4797152"/>
            <a:ext cx="3682458" cy="1296894"/>
          </a:xfrm>
        </p:spPr>
        <p:txBody>
          <a:bodyPr/>
          <a:lstStyle/>
          <a:p>
            <a:r>
              <a:rPr lang="en-AU" sz="1400" dirty="0" smtClean="0">
                <a:solidFill>
                  <a:schemeClr val="accent6"/>
                </a:solidFill>
                <a:latin typeface="Century Gothic" pitchFamily="34" charset="0"/>
              </a:rPr>
              <a:t>Catherine White supported by her Mentor, Michelle Hegarty</a:t>
            </a:r>
            <a:r>
              <a:rPr lang="en-AU" sz="1800" dirty="0" smtClean="0">
                <a:solidFill>
                  <a:schemeClr val="accent6"/>
                </a:solidFill>
              </a:rPr>
              <a:t> </a:t>
            </a:r>
            <a:endParaRPr lang="en-AU" sz="1800" dirty="0">
              <a:solidFill>
                <a:schemeClr val="accent6"/>
              </a:solidFill>
            </a:endParaRPr>
          </a:p>
        </p:txBody>
      </p:sp>
      <p:pic>
        <p:nvPicPr>
          <p:cNvPr id="3074" name="Picture 2" descr="C:\Users\wests\Documents\Powerpoint Graphics\stick_figures_enjoying_coffee_800_clr_12809.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358764"/>
            <a:ext cx="3563888" cy="34346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wests\Desktop\Catherine DDCCAC photo Feb 201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2132856"/>
            <a:ext cx="2448272" cy="2894899"/>
          </a:xfrm>
          <a:prstGeom prst="rect">
            <a:avLst/>
          </a:prstGeom>
          <a:solidFill>
            <a:srgbClr val="000000">
              <a:shade val="95000"/>
            </a:srgbClr>
          </a:solidFill>
          <a:ln w="12700" cap="sq">
            <a:solidFill>
              <a:schemeClr val="accent2"/>
            </a:solidFill>
            <a:miter lim="800000"/>
          </a:ln>
          <a:effectLst>
            <a:outerShdw blurRad="254000" dist="190500" dir="2700000" sy="90000" algn="bl" rotWithShape="0">
              <a:srgbClr val="000000">
                <a:alpha val="40000"/>
              </a:srgbClr>
            </a:outerShdw>
          </a:effectLst>
          <a:extLst/>
        </p:spPr>
      </p:pic>
      <p:sp>
        <p:nvSpPr>
          <p:cNvPr id="6" name="Title 1"/>
          <p:cNvSpPr txBox="1">
            <a:spLocks/>
          </p:cNvSpPr>
          <p:nvPr/>
        </p:nvSpPr>
        <p:spPr bwMode="auto">
          <a:xfrm>
            <a:off x="107505" y="126270"/>
            <a:ext cx="825572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sz="3200" dirty="0" smtClean="0">
                <a:solidFill>
                  <a:srgbClr val="FFFF00"/>
                </a:solidFill>
                <a:latin typeface="Century Gothic" pitchFamily="34" charset="0"/>
              </a:rPr>
              <a:t>Catherine White </a:t>
            </a:r>
          </a:p>
          <a:p>
            <a:r>
              <a:rPr lang="en-AU" sz="3200" dirty="0" smtClean="0">
                <a:solidFill>
                  <a:srgbClr val="FFFF00"/>
                </a:solidFill>
                <a:latin typeface="Century Gothic" pitchFamily="34" charset="0"/>
              </a:rPr>
              <a:t>Mentoring for CCAC Peers</a:t>
            </a:r>
            <a:endParaRPr lang="en-AU" sz="3200" dirty="0">
              <a:solidFill>
                <a:srgbClr val="FFFF00"/>
              </a:solidFill>
              <a:latin typeface="Century Gothic" pitchFamily="34" charset="0"/>
            </a:endParaRPr>
          </a:p>
        </p:txBody>
      </p:sp>
    </p:spTree>
    <p:extLst>
      <p:ext uri="{BB962C8B-B14F-4D97-AF65-F5344CB8AC3E}">
        <p14:creationId xmlns:p14="http://schemas.microsoft.com/office/powerpoint/2010/main" val="40653739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109E5C7-AD08-421F-A548-8D21503A04EF}"/>
              </a:ext>
            </a:extLst>
          </p:cNvPr>
          <p:cNvSpPr>
            <a:spLocks noGrp="1"/>
          </p:cNvSpPr>
          <p:nvPr>
            <p:ph type="subTitle" idx="1"/>
          </p:nvPr>
        </p:nvSpPr>
        <p:spPr>
          <a:xfrm>
            <a:off x="251520" y="1700808"/>
            <a:ext cx="8640960" cy="4320480"/>
          </a:xfrm>
        </p:spPr>
        <p:txBody>
          <a:bodyPr>
            <a:normAutofit fontScale="77500" lnSpcReduction="20000"/>
          </a:bodyPr>
          <a:lstStyle/>
          <a:p>
            <a:endParaRPr lang="en-US" b="1" dirty="0"/>
          </a:p>
          <a:p>
            <a:r>
              <a:rPr lang="en-US" sz="4400" dirty="0">
                <a:solidFill>
                  <a:schemeClr val="accent2"/>
                </a:solidFill>
                <a:latin typeface="Century Gothic" pitchFamily="34" charset="0"/>
              </a:rPr>
              <a:t>“Words are powerful and at times we can have different interpretations for a word and that can have a profound impact in relationship communications</a:t>
            </a:r>
            <a:r>
              <a:rPr lang="en-US" sz="4400" dirty="0" smtClean="0">
                <a:solidFill>
                  <a:schemeClr val="accent2"/>
                </a:solidFill>
                <a:latin typeface="Century Gothic" pitchFamily="34" charset="0"/>
              </a:rPr>
              <a:t>” </a:t>
            </a:r>
            <a:endParaRPr lang="en-US" sz="4400" dirty="0">
              <a:solidFill>
                <a:schemeClr val="accent2"/>
              </a:solidFill>
              <a:latin typeface="Century Gothic" pitchFamily="34" charset="0"/>
            </a:endParaRPr>
          </a:p>
          <a:p>
            <a:endParaRPr lang="en-US" sz="4400" b="1" dirty="0" smtClean="0">
              <a:solidFill>
                <a:schemeClr val="accent2"/>
              </a:solidFill>
              <a:latin typeface="Century Gothic" pitchFamily="34" charset="0"/>
            </a:endParaRPr>
          </a:p>
          <a:p>
            <a:r>
              <a:rPr lang="en-US" sz="4400" i="1" dirty="0" smtClean="0">
                <a:solidFill>
                  <a:schemeClr val="accent2"/>
                </a:solidFill>
                <a:latin typeface="Century Gothic" pitchFamily="34" charset="0"/>
              </a:rPr>
              <a:t>Establishing </a:t>
            </a:r>
            <a:r>
              <a:rPr lang="en-US" sz="4400" i="1" dirty="0">
                <a:solidFill>
                  <a:schemeClr val="accent2"/>
                </a:solidFill>
                <a:latin typeface="Century Gothic" pitchFamily="34" charset="0"/>
              </a:rPr>
              <a:t>a mutual </a:t>
            </a:r>
            <a:endParaRPr lang="en-US" sz="4400" i="1" dirty="0" smtClean="0">
              <a:solidFill>
                <a:schemeClr val="accent2"/>
              </a:solidFill>
              <a:latin typeface="Century Gothic" pitchFamily="34" charset="0"/>
            </a:endParaRPr>
          </a:p>
          <a:p>
            <a:r>
              <a:rPr lang="en-US" sz="4400" i="1" dirty="0" smtClean="0">
                <a:solidFill>
                  <a:schemeClr val="accent2"/>
                </a:solidFill>
                <a:latin typeface="Century Gothic" pitchFamily="34" charset="0"/>
              </a:rPr>
              <a:t>understanding and </a:t>
            </a:r>
            <a:r>
              <a:rPr lang="en-US" sz="4400" i="1" dirty="0">
                <a:solidFill>
                  <a:schemeClr val="accent2"/>
                </a:solidFill>
                <a:latin typeface="Century Gothic" pitchFamily="34" charset="0"/>
              </a:rPr>
              <a:t>intention</a:t>
            </a:r>
          </a:p>
        </p:txBody>
      </p:sp>
      <p:sp>
        <p:nvSpPr>
          <p:cNvPr id="5" name="Rectangle 4"/>
          <p:cNvSpPr/>
          <p:nvPr/>
        </p:nvSpPr>
        <p:spPr>
          <a:xfrm>
            <a:off x="0" y="332803"/>
            <a:ext cx="8136904" cy="954107"/>
          </a:xfrm>
          <a:prstGeom prst="rect">
            <a:avLst/>
          </a:prstGeom>
        </p:spPr>
        <p:txBody>
          <a:bodyPr wrap="square">
            <a:spAutoFit/>
          </a:bodyPr>
          <a:lstStyle/>
          <a:p>
            <a:pPr algn="ctr"/>
            <a:r>
              <a:rPr lang="en-US" sz="2800" dirty="0">
                <a:solidFill>
                  <a:srgbClr val="FFFF00"/>
                </a:solidFill>
                <a:latin typeface="Century Gothic" pitchFamily="34" charset="0"/>
              </a:rPr>
              <a:t>Mentor meaning -</a:t>
            </a:r>
            <a:endParaRPr lang="en-US" sz="2800" dirty="0" smtClean="0">
              <a:solidFill>
                <a:srgbClr val="FFFF00"/>
              </a:solidFill>
              <a:latin typeface="Century Gothic" pitchFamily="34" charset="0"/>
            </a:endParaRPr>
          </a:p>
          <a:p>
            <a:pPr algn="ctr"/>
            <a:r>
              <a:rPr lang="en-US" sz="2800" dirty="0" smtClean="0">
                <a:solidFill>
                  <a:srgbClr val="FFFF00"/>
                </a:solidFill>
                <a:latin typeface="Century Gothic" pitchFamily="34" charset="0"/>
              </a:rPr>
              <a:t>An </a:t>
            </a:r>
            <a:r>
              <a:rPr lang="en-US" sz="2800" dirty="0">
                <a:solidFill>
                  <a:srgbClr val="FFFF00"/>
                </a:solidFill>
                <a:latin typeface="Century Gothic" pitchFamily="34" charset="0"/>
              </a:rPr>
              <a:t>experienced and trusted adviser</a:t>
            </a:r>
            <a:endParaRPr lang="en-AU" sz="2800" dirty="0">
              <a:solidFill>
                <a:srgbClr val="FFFF00"/>
              </a:solidFill>
              <a:latin typeface="Century Gothic" pitchFamily="34" charset="0"/>
            </a:endParaRPr>
          </a:p>
        </p:txBody>
      </p:sp>
    </p:spTree>
    <p:extLst>
      <p:ext uri="{BB962C8B-B14F-4D97-AF65-F5344CB8AC3E}">
        <p14:creationId xmlns:p14="http://schemas.microsoft.com/office/powerpoint/2010/main" val="38015043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44C9B-4A79-4205-80F0-8957A2A98E3C}"/>
              </a:ext>
            </a:extLst>
          </p:cNvPr>
          <p:cNvSpPr>
            <a:spLocks noGrp="1"/>
          </p:cNvSpPr>
          <p:nvPr>
            <p:ph type="title"/>
          </p:nvPr>
        </p:nvSpPr>
        <p:spPr>
          <a:xfrm>
            <a:off x="107504" y="188640"/>
            <a:ext cx="5904656" cy="1143000"/>
          </a:xfrm>
        </p:spPr>
        <p:txBody>
          <a:bodyPr>
            <a:normAutofit/>
          </a:bodyPr>
          <a:lstStyle/>
          <a:p>
            <a:r>
              <a:rPr lang="en-US" sz="3200" dirty="0">
                <a:solidFill>
                  <a:srgbClr val="FFFF00"/>
                </a:solidFill>
                <a:latin typeface="Century Gothic" pitchFamily="34" charset="0"/>
              </a:rPr>
              <a:t>Important Relationship</a:t>
            </a:r>
          </a:p>
        </p:txBody>
      </p:sp>
      <p:sp>
        <p:nvSpPr>
          <p:cNvPr id="3" name="Content Placeholder 2">
            <a:extLst>
              <a:ext uri="{FF2B5EF4-FFF2-40B4-BE49-F238E27FC236}">
                <a16:creationId xmlns:a16="http://schemas.microsoft.com/office/drawing/2014/main" id="{58F66BB5-EDC2-4BF9-A9FC-75CC4B8E6366}"/>
              </a:ext>
            </a:extLst>
          </p:cNvPr>
          <p:cNvSpPr>
            <a:spLocks noGrp="1"/>
          </p:cNvSpPr>
          <p:nvPr>
            <p:ph idx="1"/>
          </p:nvPr>
        </p:nvSpPr>
        <p:spPr>
          <a:xfrm>
            <a:off x="251520" y="1700808"/>
            <a:ext cx="8640960" cy="4896544"/>
          </a:xfrm>
        </p:spPr>
        <p:txBody>
          <a:bodyPr>
            <a:normAutofit fontScale="92500" lnSpcReduction="10000"/>
          </a:bodyPr>
          <a:lstStyle/>
          <a:p>
            <a:pPr marL="0" indent="0">
              <a:buNone/>
            </a:pPr>
            <a:r>
              <a:rPr lang="en-US" sz="2400" dirty="0">
                <a:solidFill>
                  <a:schemeClr val="accent2"/>
                </a:solidFill>
                <a:latin typeface="Century Gothic" pitchFamily="34" charset="0"/>
              </a:rPr>
              <a:t>What’s Involved?</a:t>
            </a:r>
            <a:endParaRPr lang="en-US" dirty="0">
              <a:solidFill>
                <a:schemeClr val="accent2"/>
              </a:solidFill>
              <a:latin typeface="Century Gothic" pitchFamily="34" charset="0"/>
            </a:endParaRPr>
          </a:p>
          <a:p>
            <a:pPr algn="just"/>
            <a:r>
              <a:rPr lang="en-US" sz="2400" dirty="0">
                <a:solidFill>
                  <a:schemeClr val="accent2"/>
                </a:solidFill>
                <a:latin typeface="Century Gothic" pitchFamily="34" charset="0"/>
              </a:rPr>
              <a:t>Consumer and Carer </a:t>
            </a:r>
            <a:r>
              <a:rPr lang="en-US" sz="2400" dirty="0" smtClean="0">
                <a:solidFill>
                  <a:schemeClr val="accent2"/>
                </a:solidFill>
                <a:latin typeface="Century Gothic" pitchFamily="34" charset="0"/>
              </a:rPr>
              <a:t>Council </a:t>
            </a:r>
            <a:r>
              <a:rPr lang="en-US" sz="2400" dirty="0">
                <a:solidFill>
                  <a:schemeClr val="accent2"/>
                </a:solidFill>
                <a:latin typeface="Century Gothic" pitchFamily="34" charset="0"/>
              </a:rPr>
              <a:t>member’s are paired with a ‘Mentor’.</a:t>
            </a:r>
          </a:p>
          <a:p>
            <a:pPr algn="just"/>
            <a:r>
              <a:rPr lang="en-US" sz="2400" dirty="0">
                <a:solidFill>
                  <a:schemeClr val="accent2"/>
                </a:solidFill>
                <a:latin typeface="Century Gothic" pitchFamily="34" charset="0"/>
              </a:rPr>
              <a:t>Michelle and I initially met and explored what we both hoped to bring to the relationship and also what we hoped to take away from it.</a:t>
            </a:r>
          </a:p>
          <a:p>
            <a:pPr algn="just"/>
            <a:r>
              <a:rPr lang="en-US" sz="2400" dirty="0">
                <a:solidFill>
                  <a:schemeClr val="accent2"/>
                </a:solidFill>
                <a:latin typeface="Century Gothic" pitchFamily="34" charset="0"/>
              </a:rPr>
              <a:t>A safe space to reflect on and encapsulate the role of a Peer Worker.</a:t>
            </a:r>
          </a:p>
          <a:p>
            <a:endParaRPr lang="en-US" sz="2400" dirty="0">
              <a:solidFill>
                <a:schemeClr val="accent2"/>
              </a:solidFill>
              <a:latin typeface="Century Gothic" pitchFamily="34" charset="0"/>
            </a:endParaRPr>
          </a:p>
          <a:p>
            <a:pPr marL="0" indent="0" algn="ctr">
              <a:buNone/>
            </a:pPr>
            <a:r>
              <a:rPr lang="en-US" sz="2400" dirty="0">
                <a:solidFill>
                  <a:schemeClr val="accent2"/>
                </a:solidFill>
                <a:latin typeface="Century Gothic" pitchFamily="34" charset="0"/>
              </a:rPr>
              <a:t>The Mentor provides guidance through coaching and role modelling effective problem </a:t>
            </a:r>
            <a:r>
              <a:rPr lang="en-US" sz="2400" dirty="0" smtClean="0">
                <a:solidFill>
                  <a:schemeClr val="accent2"/>
                </a:solidFill>
                <a:latin typeface="Century Gothic" pitchFamily="34" charset="0"/>
              </a:rPr>
              <a:t>solving</a:t>
            </a:r>
            <a:endParaRPr lang="en-US" sz="2400" dirty="0">
              <a:solidFill>
                <a:schemeClr val="accent2"/>
              </a:solidFill>
              <a:latin typeface="Century Gothic" pitchFamily="34" charset="0"/>
            </a:endParaRPr>
          </a:p>
          <a:p>
            <a:pPr marL="0" indent="0" algn="ctr">
              <a:buNone/>
            </a:pPr>
            <a:r>
              <a:rPr lang="en-US" i="1" dirty="0">
                <a:solidFill>
                  <a:schemeClr val="accent2"/>
                </a:solidFill>
                <a:latin typeface="Century Gothic" pitchFamily="34" charset="0"/>
              </a:rPr>
              <a:t>Peer work in </a:t>
            </a:r>
            <a:r>
              <a:rPr lang="en-US" i="1" dirty="0" smtClean="0">
                <a:solidFill>
                  <a:schemeClr val="accent2"/>
                </a:solidFill>
                <a:latin typeface="Century Gothic" pitchFamily="34" charset="0"/>
              </a:rPr>
              <a:t>Action </a:t>
            </a:r>
          </a:p>
          <a:p>
            <a:pPr marL="0" indent="0" algn="ctr">
              <a:buNone/>
            </a:pPr>
            <a:r>
              <a:rPr lang="en-US" i="1" dirty="0" smtClean="0">
                <a:solidFill>
                  <a:schemeClr val="accent2"/>
                </a:solidFill>
                <a:latin typeface="Century Gothic" pitchFamily="34" charset="0"/>
              </a:rPr>
              <a:t>The ‘In-Tandem’ model in Action</a:t>
            </a:r>
            <a:endParaRPr lang="en-US" i="1" dirty="0">
              <a:solidFill>
                <a:schemeClr val="accent2"/>
              </a:solidFill>
              <a:latin typeface="Century Gothic" pitchFamily="34" charset="0"/>
            </a:endParaRPr>
          </a:p>
          <a:p>
            <a:pPr marL="0" indent="0" algn="ctr">
              <a:buNone/>
            </a:pPr>
            <a:endParaRPr lang="en-US" dirty="0"/>
          </a:p>
        </p:txBody>
      </p:sp>
    </p:spTree>
    <p:extLst>
      <p:ext uri="{BB962C8B-B14F-4D97-AF65-F5344CB8AC3E}">
        <p14:creationId xmlns:p14="http://schemas.microsoft.com/office/powerpoint/2010/main" val="28991781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F165E-85F0-4E1E-A83B-A85AE9BAB4C3}"/>
              </a:ext>
            </a:extLst>
          </p:cNvPr>
          <p:cNvSpPr>
            <a:spLocks noGrp="1"/>
          </p:cNvSpPr>
          <p:nvPr>
            <p:ph type="title"/>
          </p:nvPr>
        </p:nvSpPr>
        <p:spPr>
          <a:xfrm>
            <a:off x="-324544" y="620688"/>
            <a:ext cx="6212631" cy="782960"/>
          </a:xfrm>
        </p:spPr>
        <p:txBody>
          <a:bodyPr>
            <a:noAutofit/>
          </a:bodyPr>
          <a:lstStyle/>
          <a:p>
            <a:r>
              <a:rPr lang="en-US" sz="3200" dirty="0">
                <a:solidFill>
                  <a:srgbClr val="FFFF00"/>
                </a:solidFill>
                <a:latin typeface="Century Gothic" pitchFamily="34" charset="0"/>
              </a:rPr>
              <a:t>Practice Development</a:t>
            </a:r>
            <a:r>
              <a:rPr lang="en-US" sz="3600" dirty="0">
                <a:latin typeface="Century Gothic" pitchFamily="34" charset="0"/>
              </a:rPr>
              <a:t/>
            </a:r>
            <a:br>
              <a:rPr lang="en-US" sz="3600" dirty="0">
                <a:latin typeface="Century Gothic" pitchFamily="34" charset="0"/>
              </a:rPr>
            </a:br>
            <a:endParaRPr lang="en-US" sz="3600" dirty="0">
              <a:latin typeface="Century Gothic" pitchFamily="34" charset="0"/>
            </a:endParaRPr>
          </a:p>
        </p:txBody>
      </p:sp>
      <p:sp>
        <p:nvSpPr>
          <p:cNvPr id="3" name="Content Placeholder 2">
            <a:extLst>
              <a:ext uri="{FF2B5EF4-FFF2-40B4-BE49-F238E27FC236}">
                <a16:creationId xmlns:a16="http://schemas.microsoft.com/office/drawing/2014/main" id="{60D9B95C-97C1-4BC7-A902-B0457BB23F3E}"/>
              </a:ext>
            </a:extLst>
          </p:cNvPr>
          <p:cNvSpPr>
            <a:spLocks noGrp="1"/>
          </p:cNvSpPr>
          <p:nvPr>
            <p:ph idx="1"/>
          </p:nvPr>
        </p:nvSpPr>
        <p:spPr>
          <a:xfrm>
            <a:off x="107504" y="1412776"/>
            <a:ext cx="8928992" cy="4824536"/>
          </a:xfrm>
        </p:spPr>
        <p:txBody>
          <a:bodyPr>
            <a:noAutofit/>
          </a:bodyPr>
          <a:lstStyle/>
          <a:p>
            <a:pPr marL="0" indent="0">
              <a:buNone/>
            </a:pPr>
            <a:r>
              <a:rPr lang="en-US" sz="1800" i="1" dirty="0">
                <a:solidFill>
                  <a:schemeClr val="accent2"/>
                </a:solidFill>
                <a:latin typeface="Century Gothic" pitchFamily="34" charset="0"/>
              </a:rPr>
              <a:t>Professional</a:t>
            </a:r>
          </a:p>
          <a:p>
            <a:pPr algn="just"/>
            <a:r>
              <a:rPr lang="en-US" sz="1800" dirty="0">
                <a:solidFill>
                  <a:schemeClr val="accent2"/>
                </a:solidFill>
                <a:latin typeface="Century Gothic" pitchFamily="34" charset="0"/>
              </a:rPr>
              <a:t>Group programme facilitation skills development</a:t>
            </a:r>
          </a:p>
          <a:p>
            <a:pPr algn="just"/>
            <a:r>
              <a:rPr lang="en-US" sz="1800" dirty="0">
                <a:solidFill>
                  <a:schemeClr val="accent2"/>
                </a:solidFill>
                <a:latin typeface="Century Gothic" pitchFamily="34" charset="0"/>
              </a:rPr>
              <a:t>How to manage the unexpected in groups</a:t>
            </a:r>
          </a:p>
          <a:p>
            <a:pPr algn="just"/>
            <a:r>
              <a:rPr lang="en-US" sz="1800" dirty="0">
                <a:solidFill>
                  <a:schemeClr val="accent2"/>
                </a:solidFill>
                <a:latin typeface="Century Gothic" pitchFamily="34" charset="0"/>
              </a:rPr>
              <a:t>Using open questions and reflective listening (as core skills taken from Motivational Interviewing)</a:t>
            </a:r>
          </a:p>
          <a:p>
            <a:pPr algn="just"/>
            <a:r>
              <a:rPr lang="en-US" sz="1800" dirty="0">
                <a:solidFill>
                  <a:schemeClr val="accent2"/>
                </a:solidFill>
                <a:latin typeface="Century Gothic" pitchFamily="34" charset="0"/>
              </a:rPr>
              <a:t>Narrowing the focus of group discussions</a:t>
            </a:r>
          </a:p>
          <a:p>
            <a:pPr algn="just"/>
            <a:r>
              <a:rPr lang="en-US" sz="1800" dirty="0">
                <a:solidFill>
                  <a:schemeClr val="accent2"/>
                </a:solidFill>
                <a:latin typeface="Century Gothic" pitchFamily="34" charset="0"/>
              </a:rPr>
              <a:t>Broadening the focus of group discussions</a:t>
            </a:r>
          </a:p>
          <a:p>
            <a:pPr algn="just"/>
            <a:r>
              <a:rPr lang="en-US" sz="1800" dirty="0">
                <a:solidFill>
                  <a:schemeClr val="accent2"/>
                </a:solidFill>
                <a:latin typeface="Century Gothic" pitchFamily="34" charset="0"/>
              </a:rPr>
              <a:t>What to do if group members become disruptive</a:t>
            </a:r>
          </a:p>
          <a:p>
            <a:pPr algn="just"/>
            <a:r>
              <a:rPr lang="en-US" sz="1800" dirty="0">
                <a:solidFill>
                  <a:schemeClr val="accent2"/>
                </a:solidFill>
                <a:latin typeface="Century Gothic" pitchFamily="34" charset="0"/>
              </a:rPr>
              <a:t>How can I expand my influence as a peer working with health and social services?</a:t>
            </a:r>
          </a:p>
          <a:p>
            <a:pPr marL="0" indent="0" algn="just">
              <a:buNone/>
            </a:pPr>
            <a:r>
              <a:rPr lang="en-US" sz="1800" i="1" dirty="0">
                <a:solidFill>
                  <a:schemeClr val="accent2"/>
                </a:solidFill>
                <a:latin typeface="Century Gothic" pitchFamily="34" charset="0"/>
              </a:rPr>
              <a:t>Personal</a:t>
            </a:r>
          </a:p>
          <a:p>
            <a:pPr algn="just"/>
            <a:r>
              <a:rPr lang="en-US" sz="1800" dirty="0">
                <a:solidFill>
                  <a:schemeClr val="accent2"/>
                </a:solidFill>
                <a:latin typeface="Century Gothic" pitchFamily="34" charset="0"/>
              </a:rPr>
              <a:t>Emotional support </a:t>
            </a:r>
          </a:p>
          <a:p>
            <a:pPr algn="just"/>
            <a:r>
              <a:rPr lang="en-US" sz="1800" dirty="0">
                <a:solidFill>
                  <a:schemeClr val="accent2"/>
                </a:solidFill>
                <a:latin typeface="Century Gothic" pitchFamily="34" charset="0"/>
              </a:rPr>
              <a:t>Self – care</a:t>
            </a:r>
          </a:p>
          <a:p>
            <a:pPr algn="just"/>
            <a:r>
              <a:rPr lang="en-US" sz="1800" dirty="0">
                <a:solidFill>
                  <a:schemeClr val="accent2"/>
                </a:solidFill>
                <a:latin typeface="Century Gothic" pitchFamily="34" charset="0"/>
              </a:rPr>
              <a:t>Self – disclosure</a:t>
            </a:r>
          </a:p>
          <a:p>
            <a:pPr algn="just"/>
            <a:r>
              <a:rPr lang="en-US" sz="1800" dirty="0">
                <a:solidFill>
                  <a:schemeClr val="accent2"/>
                </a:solidFill>
                <a:latin typeface="Century Gothic" pitchFamily="34" charset="0"/>
              </a:rPr>
              <a:t>Relapse prevention</a:t>
            </a:r>
          </a:p>
          <a:p>
            <a:pPr marL="0" indent="0" algn="ctr">
              <a:buNone/>
            </a:pPr>
            <a:endParaRPr lang="en-US" sz="1800" b="1" dirty="0">
              <a:solidFill>
                <a:schemeClr val="accent2"/>
              </a:solidFill>
              <a:latin typeface="Century Gothic" pitchFamily="34" charset="0"/>
            </a:endParaRPr>
          </a:p>
        </p:txBody>
      </p:sp>
      <p:sp>
        <p:nvSpPr>
          <p:cNvPr id="5" name="TextBox 4"/>
          <p:cNvSpPr txBox="1"/>
          <p:nvPr/>
        </p:nvSpPr>
        <p:spPr>
          <a:xfrm>
            <a:off x="3131748" y="5229200"/>
            <a:ext cx="5512678" cy="923330"/>
          </a:xfrm>
          <a:prstGeom prst="rect">
            <a:avLst/>
          </a:prstGeom>
          <a:ln w="38100"/>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solidFill>
                  <a:schemeClr val="accent2"/>
                </a:solidFill>
                <a:latin typeface="Century Gothic" pitchFamily="34" charset="0"/>
              </a:rPr>
              <a:t>The skills required to facilitate groups in a clinical environment from a peer aspect are practiced within one on one mentoring sessions.</a:t>
            </a:r>
            <a:endParaRPr lang="en-AU" dirty="0"/>
          </a:p>
        </p:txBody>
      </p:sp>
    </p:spTree>
    <p:extLst>
      <p:ext uri="{BB962C8B-B14F-4D97-AF65-F5344CB8AC3E}">
        <p14:creationId xmlns:p14="http://schemas.microsoft.com/office/powerpoint/2010/main" val="21231821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wests\Documents\Powerpoint Graphics\group_session_1600_cl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1370783"/>
            <a:ext cx="4700082" cy="29375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79512" y="476672"/>
            <a:ext cx="8601926" cy="584775"/>
          </a:xfrm>
          <a:prstGeom prst="rect">
            <a:avLst/>
          </a:prstGeom>
          <a:noFill/>
        </p:spPr>
        <p:txBody>
          <a:bodyPr wrap="square" rtlCol="0">
            <a:spAutoFit/>
          </a:bodyPr>
          <a:lstStyle/>
          <a:p>
            <a:r>
              <a:rPr lang="en-AU" sz="3200" dirty="0" smtClean="0">
                <a:solidFill>
                  <a:srgbClr val="FFFF00"/>
                </a:solidFill>
                <a:latin typeface="Century Gothic" pitchFamily="34" charset="0"/>
              </a:rPr>
              <a:t>Your questions or comments are welcome</a:t>
            </a:r>
            <a:endParaRPr lang="en-AU" sz="3200" dirty="0">
              <a:solidFill>
                <a:srgbClr val="FFFF00"/>
              </a:solidFill>
              <a:latin typeface="Century Gothic" pitchFamily="34" charset="0"/>
            </a:endParaRPr>
          </a:p>
        </p:txBody>
      </p:sp>
      <p:sp>
        <p:nvSpPr>
          <p:cNvPr id="4" name="Content Placeholder 2"/>
          <p:cNvSpPr>
            <a:spLocks noGrp="1"/>
          </p:cNvSpPr>
          <p:nvPr>
            <p:ph idx="1"/>
          </p:nvPr>
        </p:nvSpPr>
        <p:spPr>
          <a:xfrm>
            <a:off x="179512" y="4437112"/>
            <a:ext cx="8790862" cy="2163465"/>
          </a:xfrm>
        </p:spPr>
        <p:txBody>
          <a:bodyPr/>
          <a:lstStyle/>
          <a:p>
            <a:pPr marL="0" indent="0">
              <a:spcBef>
                <a:spcPts val="0"/>
              </a:spcBef>
              <a:buNone/>
            </a:pPr>
            <a:r>
              <a:rPr lang="en-AU" sz="2000" dirty="0" smtClean="0">
                <a:solidFill>
                  <a:srgbClr val="002060"/>
                </a:solidFill>
                <a:latin typeface="Century Gothic" pitchFamily="34" charset="0"/>
              </a:rPr>
              <a:t>We welcome your enquiries that can be directed to: </a:t>
            </a:r>
          </a:p>
          <a:p>
            <a:pPr marL="0" indent="0">
              <a:spcBef>
                <a:spcPts val="0"/>
              </a:spcBef>
              <a:buNone/>
            </a:pPr>
            <a:endParaRPr lang="en-AU" sz="1050" dirty="0" smtClean="0">
              <a:solidFill>
                <a:srgbClr val="002060"/>
              </a:solidFill>
              <a:latin typeface="Century Gothic" pitchFamily="34" charset="0"/>
            </a:endParaRPr>
          </a:p>
          <a:p>
            <a:pPr marL="0" indent="0">
              <a:spcBef>
                <a:spcPts val="0"/>
              </a:spcBef>
              <a:buNone/>
            </a:pPr>
            <a:r>
              <a:rPr lang="en-AU" sz="2000" dirty="0" smtClean="0">
                <a:solidFill>
                  <a:srgbClr val="002060"/>
                </a:solidFill>
                <a:latin typeface="Century Gothic" pitchFamily="34" charset="0"/>
              </a:rPr>
              <a:t>Belle Groves, Dual </a:t>
            </a:r>
            <a:r>
              <a:rPr lang="en-AU" sz="2000" dirty="0">
                <a:solidFill>
                  <a:srgbClr val="002060"/>
                </a:solidFill>
                <a:latin typeface="Century Gothic" pitchFamily="34" charset="0"/>
              </a:rPr>
              <a:t>Diagnosis </a:t>
            </a:r>
            <a:r>
              <a:rPr lang="en-AU" sz="2000" dirty="0" smtClean="0">
                <a:solidFill>
                  <a:srgbClr val="002060"/>
                </a:solidFill>
                <a:latin typeface="Century Gothic" pitchFamily="34" charset="0"/>
              </a:rPr>
              <a:t>Carer Worker </a:t>
            </a:r>
            <a:r>
              <a:rPr lang="en-AU" sz="2000" dirty="0" smtClean="0">
                <a:solidFill>
                  <a:srgbClr val="002060"/>
                </a:solidFill>
                <a:latin typeface="Century Gothic" pitchFamily="34" charset="0"/>
                <a:hlinkClick r:id="rId3"/>
              </a:rPr>
              <a:t>belle.groves@easterhealth.org.au</a:t>
            </a:r>
            <a:endParaRPr lang="en-AU" sz="700" dirty="0" smtClean="0">
              <a:solidFill>
                <a:srgbClr val="002060"/>
              </a:solidFill>
              <a:latin typeface="Century Gothic" pitchFamily="34" charset="0"/>
            </a:endParaRPr>
          </a:p>
          <a:p>
            <a:pPr marL="0" indent="0">
              <a:spcBef>
                <a:spcPts val="0"/>
              </a:spcBef>
              <a:buNone/>
            </a:pPr>
            <a:r>
              <a:rPr lang="en-AU" sz="2000" dirty="0" smtClean="0">
                <a:solidFill>
                  <a:srgbClr val="002060"/>
                </a:solidFill>
                <a:latin typeface="Century Gothic" pitchFamily="34" charset="0"/>
              </a:rPr>
              <a:t>                         or</a:t>
            </a:r>
          </a:p>
          <a:p>
            <a:pPr marL="0" indent="0">
              <a:spcBef>
                <a:spcPts val="0"/>
              </a:spcBef>
              <a:buNone/>
            </a:pPr>
            <a:r>
              <a:rPr lang="en-AU" sz="2000" dirty="0" smtClean="0">
                <a:solidFill>
                  <a:srgbClr val="002060"/>
                </a:solidFill>
                <a:latin typeface="Century Gothic" pitchFamily="34" charset="0"/>
              </a:rPr>
              <a:t>Steve West, Eastern Dual Diagnosis Service</a:t>
            </a:r>
          </a:p>
          <a:p>
            <a:pPr marL="0" indent="0">
              <a:spcBef>
                <a:spcPts val="0"/>
              </a:spcBef>
              <a:buNone/>
            </a:pPr>
            <a:r>
              <a:rPr lang="en-AU" sz="2000" dirty="0" smtClean="0">
                <a:solidFill>
                  <a:srgbClr val="002060"/>
                </a:solidFill>
                <a:latin typeface="Century Gothic" pitchFamily="34" charset="0"/>
                <a:hlinkClick r:id="rId4"/>
              </a:rPr>
              <a:t>steve.west@easternhealth.org.au</a:t>
            </a:r>
            <a:endParaRPr lang="en-AU" sz="2000" dirty="0" smtClean="0">
              <a:solidFill>
                <a:srgbClr val="002060"/>
              </a:solidFill>
              <a:latin typeface="Century Gothic" pitchFamily="34" charset="0"/>
            </a:endParaRPr>
          </a:p>
          <a:p>
            <a:pPr marL="0" indent="0">
              <a:buNone/>
            </a:pPr>
            <a:endParaRPr lang="en-AU" sz="2000" dirty="0">
              <a:solidFill>
                <a:srgbClr val="002060"/>
              </a:solidFill>
              <a:latin typeface="Century Gothic" pitchFamily="34" charset="0"/>
            </a:endParaRPr>
          </a:p>
          <a:p>
            <a:pPr marL="0" indent="0">
              <a:buNone/>
            </a:pPr>
            <a:endParaRPr lang="en-AU" sz="2400" dirty="0">
              <a:solidFill>
                <a:srgbClr val="002060"/>
              </a:solidFill>
              <a:latin typeface="Century Gothic" pitchFamily="34" charset="0"/>
            </a:endParaRPr>
          </a:p>
        </p:txBody>
      </p:sp>
      <p:cxnSp>
        <p:nvCxnSpPr>
          <p:cNvPr id="6" name="Straight Connector 5"/>
          <p:cNvCxnSpPr/>
          <p:nvPr/>
        </p:nvCxnSpPr>
        <p:spPr>
          <a:xfrm>
            <a:off x="1233409" y="4308334"/>
            <a:ext cx="5760640" cy="0"/>
          </a:xfrm>
          <a:prstGeom prst="line">
            <a:avLst/>
          </a:prstGeom>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3547970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wests\Desktop\CCAC Group Shared Drive\PHOTOS Various\Mooralbark MH Week 2016\FullSizeRender (14).jp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746057" y="1992600"/>
            <a:ext cx="2692059" cy="2330312"/>
          </a:xfrm>
          <a:prstGeom prst="rect">
            <a:avLst/>
          </a:prstGeom>
          <a:solidFill>
            <a:srgbClr val="000000">
              <a:shade val="95000"/>
            </a:srgbClr>
          </a:solidFill>
          <a:ln w="3175" cap="sq">
            <a:solidFill>
              <a:schemeClr val="accent2"/>
            </a:solidFill>
            <a:miter lim="800000"/>
          </a:ln>
          <a:effectLst/>
          <a:extLst/>
        </p:spPr>
      </p:pic>
      <p:pic>
        <p:nvPicPr>
          <p:cNvPr id="6" name="Picture 2"/>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581007" y="4750150"/>
            <a:ext cx="3192069" cy="1919654"/>
          </a:xfrm>
          <a:prstGeom prst="rect">
            <a:avLst/>
          </a:prstGeom>
          <a:solidFill>
            <a:srgbClr val="000000">
              <a:shade val="95000"/>
            </a:srgbClr>
          </a:solidFill>
          <a:ln w="3175">
            <a:solidFill>
              <a:schemeClr val="accent2"/>
            </a:solidFill>
            <a:miter lim="800000"/>
            <a:headEnd/>
            <a:tailEnd/>
          </a:ln>
          <a:effectLst/>
          <a:extLst/>
        </p:spPr>
      </p:pic>
      <p:sp>
        <p:nvSpPr>
          <p:cNvPr id="2" name="TextBox 1"/>
          <p:cNvSpPr txBox="1"/>
          <p:nvPr/>
        </p:nvSpPr>
        <p:spPr>
          <a:xfrm>
            <a:off x="5814301" y="1444722"/>
            <a:ext cx="2790147" cy="461665"/>
          </a:xfrm>
          <a:prstGeom prst="rect">
            <a:avLst/>
          </a:prstGeom>
          <a:noFill/>
        </p:spPr>
        <p:txBody>
          <a:bodyPr wrap="square" rtlCol="0">
            <a:spAutoFit/>
          </a:bodyPr>
          <a:lstStyle/>
          <a:p>
            <a:pPr algn="ctr"/>
            <a:r>
              <a:rPr lang="en-AU" sz="1200" b="1" dirty="0" smtClean="0">
                <a:solidFill>
                  <a:schemeClr val="accent2"/>
                </a:solidFill>
                <a:latin typeface="Century Gothic" pitchFamily="34" charset="0"/>
              </a:rPr>
              <a:t>Information table at</a:t>
            </a:r>
            <a:endParaRPr lang="en-AU" sz="1200" b="1" dirty="0">
              <a:solidFill>
                <a:schemeClr val="accent2"/>
              </a:solidFill>
              <a:latin typeface="Century Gothic" pitchFamily="34" charset="0"/>
            </a:endParaRPr>
          </a:p>
          <a:p>
            <a:pPr algn="ctr"/>
            <a:r>
              <a:rPr lang="en-AU" sz="1200" b="1" dirty="0" smtClean="0">
                <a:solidFill>
                  <a:schemeClr val="accent2"/>
                </a:solidFill>
                <a:latin typeface="Century Gothic" pitchFamily="34" charset="0"/>
              </a:rPr>
              <a:t>Mental Health Week 2016</a:t>
            </a:r>
            <a:endParaRPr lang="en-AU" sz="1200" b="1" dirty="0">
              <a:solidFill>
                <a:schemeClr val="accent2"/>
              </a:solidFill>
              <a:latin typeface="Century Gothic" pitchFamily="34" charset="0"/>
            </a:endParaRPr>
          </a:p>
        </p:txBody>
      </p:sp>
      <p:sp>
        <p:nvSpPr>
          <p:cNvPr id="8" name="TextBox 7"/>
          <p:cNvSpPr txBox="1"/>
          <p:nvPr/>
        </p:nvSpPr>
        <p:spPr>
          <a:xfrm>
            <a:off x="5411099" y="4413819"/>
            <a:ext cx="3361977" cy="276999"/>
          </a:xfrm>
          <a:prstGeom prst="rect">
            <a:avLst/>
          </a:prstGeom>
          <a:noFill/>
        </p:spPr>
        <p:txBody>
          <a:bodyPr wrap="square" rtlCol="0">
            <a:spAutoFit/>
          </a:bodyPr>
          <a:lstStyle/>
          <a:p>
            <a:pPr algn="ctr"/>
            <a:r>
              <a:rPr lang="en-AU" sz="1200" b="1" dirty="0" smtClean="0">
                <a:solidFill>
                  <a:schemeClr val="accent2"/>
                </a:solidFill>
                <a:latin typeface="Century Gothic" pitchFamily="34" charset="0"/>
              </a:rPr>
              <a:t>BUDDYS Youth Dual Diagnosis Expo 2017</a:t>
            </a:r>
            <a:endParaRPr lang="en-AU" sz="1200" b="1" dirty="0">
              <a:solidFill>
                <a:schemeClr val="accent2"/>
              </a:solidFill>
              <a:latin typeface="Century Gothic" pitchFamily="34" charset="0"/>
            </a:endParaRPr>
          </a:p>
        </p:txBody>
      </p:sp>
      <p:sp>
        <p:nvSpPr>
          <p:cNvPr id="11" name="TextBox 10"/>
          <p:cNvSpPr txBox="1"/>
          <p:nvPr/>
        </p:nvSpPr>
        <p:spPr>
          <a:xfrm>
            <a:off x="421129" y="6442502"/>
            <a:ext cx="4438903" cy="461665"/>
          </a:xfrm>
          <a:prstGeom prst="rect">
            <a:avLst/>
          </a:prstGeom>
          <a:noFill/>
        </p:spPr>
        <p:txBody>
          <a:bodyPr wrap="square" rtlCol="0">
            <a:spAutoFit/>
          </a:bodyPr>
          <a:lstStyle/>
          <a:p>
            <a:pPr algn="ctr"/>
            <a:r>
              <a:rPr lang="en-AU" sz="1200" b="1" dirty="0" smtClean="0">
                <a:solidFill>
                  <a:schemeClr val="accent2"/>
                </a:solidFill>
                <a:latin typeface="Century Gothic" pitchFamily="34" charset="0"/>
              </a:rPr>
              <a:t>End of Year celebration / BBQ  at Halliday Park Mitcham</a:t>
            </a:r>
            <a:endParaRPr lang="en-AU" sz="1200" b="1" dirty="0">
              <a:solidFill>
                <a:schemeClr val="accent2"/>
              </a:solidFill>
              <a:latin typeface="Century Gothic" pitchFamily="34" charset="0"/>
            </a:endParaRPr>
          </a:p>
          <a:p>
            <a:pPr algn="ctr"/>
            <a:endParaRPr lang="en-AU" sz="1200" dirty="0" smtClean="0">
              <a:solidFill>
                <a:schemeClr val="accent2"/>
              </a:solidFill>
              <a:latin typeface="Century Gothic" pitchFamily="34" charset="0"/>
            </a:endParaRPr>
          </a:p>
        </p:txBody>
      </p:sp>
      <p:pic>
        <p:nvPicPr>
          <p:cNvPr id="5122" name="Picture 2"/>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610249" y="3993398"/>
            <a:ext cx="4044847" cy="2349226"/>
          </a:xfrm>
          <a:prstGeom prst="rect">
            <a:avLst/>
          </a:prstGeom>
          <a:solidFill>
            <a:srgbClr val="000000">
              <a:shade val="95000"/>
            </a:srgbClr>
          </a:solidFill>
          <a:ln w="3175" cap="sq">
            <a:solidFill>
              <a:srgbClr val="000000"/>
            </a:solidFill>
            <a:miter lim="800000"/>
          </a:ln>
          <a:effectLst>
            <a:outerShdw blurRad="254000" dist="190500" dir="2700000" sy="90000" algn="bl" rotWithShape="0">
              <a:srgbClr val="000000">
                <a:alpha val="40000"/>
              </a:srgbClr>
            </a:outerShdw>
          </a:effectLst>
          <a:extLst/>
        </p:spPr>
      </p:pic>
      <p:pic>
        <p:nvPicPr>
          <p:cNvPr id="2050" name="Picture 2" descr="Q:\CCAC &amp; WG\DD CCAC\CCAC PHOTOS ALL\PEER Effect Forum 2018 photos x 14\IMG_061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7686" y="1642366"/>
            <a:ext cx="2999117" cy="2040759"/>
          </a:xfrm>
          <a:prstGeom prst="rect">
            <a:avLst/>
          </a:prstGeom>
          <a:solidFill>
            <a:srgbClr val="000000">
              <a:shade val="95000"/>
            </a:srgbClr>
          </a:solidFill>
          <a:ln w="3175" cap="sq">
            <a:solidFill>
              <a:srgbClr val="000000"/>
            </a:solidFill>
            <a:miter lim="800000"/>
          </a:ln>
          <a:effectLst>
            <a:outerShdw blurRad="254000" dist="190500" dir="2700000" sy="90000" algn="bl" rotWithShape="0">
              <a:srgbClr val="000000">
                <a:alpha val="40000"/>
              </a:srgbClr>
            </a:outerShdw>
          </a:effectLst>
          <a:extLst/>
        </p:spPr>
      </p:pic>
      <p:sp>
        <p:nvSpPr>
          <p:cNvPr id="16" name="TextBox 15"/>
          <p:cNvSpPr txBox="1"/>
          <p:nvPr/>
        </p:nvSpPr>
        <p:spPr>
          <a:xfrm>
            <a:off x="4025533" y="2224590"/>
            <a:ext cx="1410564" cy="461665"/>
          </a:xfrm>
          <a:prstGeom prst="rect">
            <a:avLst/>
          </a:prstGeom>
          <a:noFill/>
        </p:spPr>
        <p:txBody>
          <a:bodyPr wrap="square" rtlCol="0">
            <a:spAutoFit/>
          </a:bodyPr>
          <a:lstStyle/>
          <a:p>
            <a:pPr algn="ctr"/>
            <a:r>
              <a:rPr lang="en-AU" sz="1200" b="1" dirty="0" smtClean="0">
                <a:solidFill>
                  <a:schemeClr val="accent2"/>
                </a:solidFill>
                <a:latin typeface="Century Gothic" pitchFamily="34" charset="0"/>
              </a:rPr>
              <a:t>Peer Effect Forum 2018</a:t>
            </a:r>
            <a:endParaRPr lang="en-AU" sz="1200" b="1" dirty="0">
              <a:solidFill>
                <a:schemeClr val="accent2"/>
              </a:solidFill>
              <a:latin typeface="Century Gothic" pitchFamily="34" charset="0"/>
            </a:endParaRPr>
          </a:p>
        </p:txBody>
      </p:sp>
      <p:sp>
        <p:nvSpPr>
          <p:cNvPr id="17" name="Title 1"/>
          <p:cNvSpPr>
            <a:spLocks noGrp="1"/>
          </p:cNvSpPr>
          <p:nvPr>
            <p:ph type="title"/>
          </p:nvPr>
        </p:nvSpPr>
        <p:spPr>
          <a:xfrm>
            <a:off x="107504" y="116632"/>
            <a:ext cx="4320480" cy="1143000"/>
          </a:xfrm>
        </p:spPr>
        <p:txBody>
          <a:bodyPr/>
          <a:lstStyle/>
          <a:p>
            <a:r>
              <a:rPr lang="en-US" sz="3200" dirty="0" smtClean="0">
                <a:solidFill>
                  <a:srgbClr val="FFFF00"/>
                </a:solidFill>
                <a:latin typeface="Century Gothic" pitchFamily="34" charset="0"/>
              </a:rPr>
              <a:t>Some activities</a:t>
            </a:r>
          </a:p>
        </p:txBody>
      </p:sp>
    </p:spTree>
    <p:extLst>
      <p:ext uri="{BB962C8B-B14F-4D97-AF65-F5344CB8AC3E}">
        <p14:creationId xmlns:p14="http://schemas.microsoft.com/office/powerpoint/2010/main" val="33257168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483768" y="1412776"/>
            <a:ext cx="3684811" cy="5219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bwMode="auto">
          <a:xfrm>
            <a:off x="133629" y="126270"/>
            <a:ext cx="631057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r>
              <a:rPr lang="en-AU" sz="3200" dirty="0" smtClean="0">
                <a:solidFill>
                  <a:srgbClr val="FFFF00"/>
                </a:solidFill>
                <a:latin typeface="Century Gothic" pitchFamily="34" charset="0"/>
              </a:rPr>
              <a:t>Mentoring Guide</a:t>
            </a:r>
            <a:endParaRPr lang="en-AU" sz="3200" dirty="0">
              <a:solidFill>
                <a:srgbClr val="FFFF00"/>
              </a:solidFill>
              <a:latin typeface="Century Gothic" pitchFamily="34" charset="0"/>
            </a:endParaRPr>
          </a:p>
        </p:txBody>
      </p:sp>
    </p:spTree>
    <p:extLst>
      <p:ext uri="{BB962C8B-B14F-4D97-AF65-F5344CB8AC3E}">
        <p14:creationId xmlns:p14="http://schemas.microsoft.com/office/powerpoint/2010/main" val="4806938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139" y="2215753"/>
            <a:ext cx="2234579" cy="3168352"/>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
        <p:nvSpPr>
          <p:cNvPr id="7" name="Rectangle 6"/>
          <p:cNvSpPr/>
          <p:nvPr/>
        </p:nvSpPr>
        <p:spPr>
          <a:xfrm>
            <a:off x="539552" y="332656"/>
            <a:ext cx="6336704" cy="584775"/>
          </a:xfrm>
          <a:prstGeom prst="rect">
            <a:avLst/>
          </a:prstGeom>
        </p:spPr>
        <p:txBody>
          <a:bodyPr wrap="square">
            <a:spAutoFit/>
          </a:bodyPr>
          <a:lstStyle/>
          <a:p>
            <a:r>
              <a:rPr lang="en-US" sz="3200" dirty="0" smtClean="0">
                <a:solidFill>
                  <a:srgbClr val="FFFF00"/>
                </a:solidFill>
                <a:latin typeface="Century Gothic" pitchFamily="34" charset="0"/>
              </a:rPr>
              <a:t>Our Newsletter – The Meteor</a:t>
            </a:r>
            <a:endParaRPr lang="en-AU"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367" y="2193975"/>
            <a:ext cx="2236884" cy="3168352"/>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2193975"/>
            <a:ext cx="2248669" cy="3190130"/>
          </a:xfrm>
          <a:prstGeom prst="rect">
            <a:avLst/>
          </a:prstGeom>
          <a:solidFill>
            <a:srgbClr val="000000">
              <a:shade val="95000"/>
            </a:srgbClr>
          </a:solidFill>
          <a:ln w="9525">
            <a:solidFill>
              <a:schemeClr val="tx1"/>
            </a:solidFill>
            <a:miter lim="800000"/>
            <a:headEnd/>
            <a:tailEnd/>
          </a:ln>
          <a:effectLst>
            <a:outerShdw blurRad="254000" dist="190500" dir="2700000" sy="90000" algn="bl" rotWithShape="0">
              <a:srgbClr val="000000">
                <a:alpha val="40000"/>
              </a:srgbClr>
            </a:outerShdw>
          </a:effectLst>
          <a:extLst/>
        </p:spPr>
      </p:pic>
    </p:spTree>
    <p:extLst>
      <p:ext uri="{BB962C8B-B14F-4D97-AF65-F5344CB8AC3E}">
        <p14:creationId xmlns:p14="http://schemas.microsoft.com/office/powerpoint/2010/main" val="4156169864"/>
      </p:ext>
    </p:extLst>
  </p:cSld>
  <p:clrMapOvr>
    <a:masterClrMapping/>
  </p:clrMapOvr>
  <p:timing>
    <p:tnLst>
      <p:par>
        <p:cTn id="1" dur="indefinite" restart="never" nodeType="tmRoot"/>
      </p:par>
    </p:tnLst>
  </p:timing>
</p:sld>
</file>

<file path=ppt/theme/theme1.xml><?xml version="1.0" encoding="utf-8"?>
<a:theme xmlns:a="http://schemas.openxmlformats.org/drawingml/2006/main" name="EH PowerPoint Template 2017 version - Copy">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705570CA188C24FA2D249E9287F2282" ma:contentTypeVersion="0" ma:contentTypeDescription="Create a new document." ma:contentTypeScope="" ma:versionID="67b2c2a2cf7c8e449a189ef4577937a0">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2416A7F-B2EE-45C7-BFBA-80502BD96550}">
  <ds:schemaRefs>
    <ds:schemaRef ds:uri="http://purl.org/dc/terms/"/>
    <ds:schemaRef ds:uri="http://schemas.microsoft.com/office/2006/documentManagement/types"/>
    <ds:schemaRef ds:uri="http://purl.org/dc/elements/1.1/"/>
    <ds:schemaRef ds:uri="http://schemas.openxmlformats.org/package/2006/metadata/core-properties"/>
    <ds:schemaRef ds:uri="http://www.w3.org/XML/1998/namespace"/>
    <ds:schemaRef ds:uri="http://purl.org/dc/dcmitype/"/>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E58B7036-EBE3-42D9-89A6-25BA4D89131A}">
  <ds:schemaRefs>
    <ds:schemaRef ds:uri="http://schemas.microsoft.com/sharepoint/v3/contenttype/forms"/>
  </ds:schemaRefs>
</ds:datastoreItem>
</file>

<file path=customXml/itemProps3.xml><?xml version="1.0" encoding="utf-8"?>
<ds:datastoreItem xmlns:ds="http://schemas.openxmlformats.org/officeDocument/2006/customXml" ds:itemID="{68A1CE1B-EE10-4A1B-8142-12AA4EFB15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EH PowerPoint Template 2017 version - Copy</Template>
  <TotalTime>1280</TotalTime>
  <Words>1111</Words>
  <Application>Microsoft Office PowerPoint</Application>
  <PresentationFormat>On-screen Show (4:3)</PresentationFormat>
  <Paragraphs>203</Paragraphs>
  <Slides>28</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Vijaya</vt:lpstr>
      <vt:lpstr>EH PowerPoint Template 2017 version - Copy</vt:lpstr>
      <vt:lpstr>The 2019 VDDI Forum St. Vincent`s Hospital Melbourne</vt:lpstr>
      <vt:lpstr>Acknowledgement of Country</vt:lpstr>
      <vt:lpstr>Our ‘In-Tandem Model’ by Fred Murray</vt:lpstr>
      <vt:lpstr>PowerPoint Presentation</vt:lpstr>
      <vt:lpstr>  Shared Decision Making…    9 years on and going strong..... </vt:lpstr>
      <vt:lpstr>PowerPoint Presentation</vt:lpstr>
      <vt:lpstr>PowerPoint Presentation</vt:lpstr>
      <vt:lpstr>PowerPoint Presentation</vt:lpstr>
      <vt:lpstr>PowerPoint Presentation</vt:lpstr>
      <vt:lpstr>Paula Kelly – CCAC Chairperson</vt:lpstr>
      <vt:lpstr>PowerPoint Presentation</vt:lpstr>
      <vt:lpstr>   The Group Programme</vt:lpstr>
      <vt:lpstr>PowerPoint Presentation</vt:lpstr>
      <vt:lpstr>PowerPoint Presentation</vt:lpstr>
      <vt:lpstr>Wellington House Detox Unit Denise and Fred  Thursday 10.30-11.30am</vt:lpstr>
      <vt:lpstr>Maroondah Prevention and  Recovery Centre(PARC) Leonie and Rose        Wednesday 12.30-1.30pm</vt:lpstr>
      <vt:lpstr>PowerPoint Presentation</vt:lpstr>
      <vt:lpstr>PowerPoint Presentation</vt:lpstr>
      <vt:lpstr>The Dual Diagnosis Consumer and Carer Advisory Council, Working Group 2019 </vt:lpstr>
      <vt:lpstr>PowerPoint Presentation</vt:lpstr>
      <vt:lpstr>Catherine White supported by her Mentor, Michelle Hegarty </vt:lpstr>
      <vt:lpstr>PowerPoint Presentation</vt:lpstr>
      <vt:lpstr>Important Relationship</vt:lpstr>
      <vt:lpstr>Practice Development </vt:lpstr>
      <vt:lpstr>PowerPoint Presentation</vt:lpstr>
      <vt:lpstr>Some activities</vt:lpstr>
      <vt:lpstr>PowerPoint Presentation</vt:lpstr>
      <vt:lpstr>PowerPoint Presentation</vt:lpstr>
    </vt:vector>
  </TitlesOfParts>
  <Company>Eastern Health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slide</dc:title>
  <dc:creator>West, Stephen</dc:creator>
  <cp:lastModifiedBy>Adrienne Fitt - SVHM</cp:lastModifiedBy>
  <cp:revision>92</cp:revision>
  <cp:lastPrinted>2019-03-07T00:14:59Z</cp:lastPrinted>
  <dcterms:created xsi:type="dcterms:W3CDTF">2019-01-23T23:49:30Z</dcterms:created>
  <dcterms:modified xsi:type="dcterms:W3CDTF">2019-03-07T03:39:49Z</dcterms:modified>
</cp:coreProperties>
</file>